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9" r:id="rId1"/>
  </p:sldMasterIdLst>
  <p:notesMasterIdLst>
    <p:notesMasterId r:id="rId48"/>
  </p:notesMasterIdLst>
  <p:handoutMasterIdLst>
    <p:handoutMasterId r:id="rId49"/>
  </p:handoutMasterIdLst>
  <p:sldIdLst>
    <p:sldId id="304" r:id="rId2"/>
    <p:sldId id="305" r:id="rId3"/>
    <p:sldId id="337" r:id="rId4"/>
    <p:sldId id="328" r:id="rId5"/>
    <p:sldId id="329" r:id="rId6"/>
    <p:sldId id="322" r:id="rId7"/>
    <p:sldId id="313" r:id="rId8"/>
    <p:sldId id="314" r:id="rId9"/>
    <p:sldId id="306" r:id="rId10"/>
    <p:sldId id="324" r:id="rId11"/>
    <p:sldId id="330" r:id="rId12"/>
    <p:sldId id="326" r:id="rId13"/>
    <p:sldId id="307" r:id="rId14"/>
    <p:sldId id="338" r:id="rId15"/>
    <p:sldId id="339" r:id="rId16"/>
    <p:sldId id="325" r:id="rId17"/>
    <p:sldId id="308" r:id="rId18"/>
    <p:sldId id="309" r:id="rId19"/>
    <p:sldId id="310" r:id="rId20"/>
    <p:sldId id="311" r:id="rId21"/>
    <p:sldId id="316" r:id="rId22"/>
    <p:sldId id="317" r:id="rId23"/>
    <p:sldId id="327" r:id="rId24"/>
    <p:sldId id="333" r:id="rId25"/>
    <p:sldId id="340" r:id="rId26"/>
    <p:sldId id="334" r:id="rId27"/>
    <p:sldId id="332" r:id="rId28"/>
    <p:sldId id="331" r:id="rId29"/>
    <p:sldId id="357" r:id="rId30"/>
    <p:sldId id="342" r:id="rId31"/>
    <p:sldId id="355" r:id="rId32"/>
    <p:sldId id="343" r:id="rId33"/>
    <p:sldId id="345" r:id="rId34"/>
    <p:sldId id="344" r:id="rId35"/>
    <p:sldId id="347" r:id="rId36"/>
    <p:sldId id="346" r:id="rId37"/>
    <p:sldId id="349" r:id="rId38"/>
    <p:sldId id="350" r:id="rId39"/>
    <p:sldId id="352" r:id="rId40"/>
    <p:sldId id="353" r:id="rId41"/>
    <p:sldId id="348" r:id="rId42"/>
    <p:sldId id="351" r:id="rId43"/>
    <p:sldId id="323" r:id="rId44"/>
    <p:sldId id="335" r:id="rId45"/>
    <p:sldId id="295" r:id="rId46"/>
    <p:sldId id="294" r:id="rId47"/>
  </p:sldIdLst>
  <p:sldSz cx="12192000" cy="6858000"/>
  <p:notesSz cx="6797675" cy="9926638"/>
  <p:embeddedFontLs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Calibri Light" panose="020F0302020204030204" pitchFamily="34" charset="0"/>
      <p:regular r:id="rId54"/>
      <p:italic r:id="rId55"/>
    </p:embeddedFont>
    <p:embeddedFont>
      <p:font typeface="IBM Plex Sans" panose="020B0503050203000203" pitchFamily="34" charset="0"/>
      <p:regular r:id="rId56"/>
      <p:bold r:id="rId57"/>
      <p:italic r:id="rId58"/>
      <p:boldItalic r:id="rId59"/>
    </p:embeddedFont>
    <p:embeddedFont>
      <p:font typeface="IBM Plex Sans Medium" panose="020B0603050203000203" pitchFamily="34" charset="0"/>
      <p:regular r:id="rId60"/>
      <p:italic r:id="rId61"/>
    </p:embeddedFont>
    <p:embeddedFont>
      <p:font typeface="IBM Plex Sans SemiBold" panose="020B0703050203000203" pitchFamily="34" charset="0"/>
      <p:regular r:id="rId62"/>
      <p:bold r:id="rId63"/>
      <p:italic r:id="rId64"/>
      <p:boldItalic r:id="rId65"/>
    </p:embeddedFont>
    <p:embeddedFont>
      <p:font typeface="Roboto" panose="02000000000000000000" pitchFamily="2" charset="0"/>
      <p:regular r:id="rId66"/>
      <p:bold r:id="rId67"/>
      <p:italic r:id="rId68"/>
      <p:boldItalic r:id="rId69"/>
    </p:embeddedFont>
    <p:embeddedFont>
      <p:font typeface="Roboto Bold" panose="020B0604020202020204" charset="0"/>
      <p:bold r:id="rId70"/>
      <p:italic r:id="rId71"/>
      <p:boldItalic r:id="rId72"/>
    </p:embeddedFont>
    <p:embeddedFont>
      <p:font typeface="Roboto Regular" panose="020B0604020202020204" charset="0"/>
      <p:regular r:id="rId73"/>
      <p:bold r:id="rId74"/>
      <p:italic r:id="rId75"/>
      <p:boldItalic r:id="rId76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D71A75A3-E1F9-BB43-BA52-0CD7E5C3B444}">
          <p14:sldIdLst/>
        </p14:section>
        <p14:section name="Contents" id="{AF969783-D6A8-D145-B03B-BA2DE69A7CF6}">
          <p14:sldIdLst/>
        </p14:section>
        <p14:section name="Slide templates" id="{121EF9E0-C66A-C747-880B-84A23CA85671}">
          <p14:sldIdLst>
            <p14:sldId id="304"/>
            <p14:sldId id="305"/>
            <p14:sldId id="337"/>
            <p14:sldId id="328"/>
            <p14:sldId id="329"/>
            <p14:sldId id="322"/>
            <p14:sldId id="313"/>
            <p14:sldId id="314"/>
            <p14:sldId id="306"/>
            <p14:sldId id="324"/>
            <p14:sldId id="330"/>
            <p14:sldId id="326"/>
            <p14:sldId id="307"/>
            <p14:sldId id="338"/>
            <p14:sldId id="339"/>
            <p14:sldId id="325"/>
            <p14:sldId id="308"/>
            <p14:sldId id="309"/>
            <p14:sldId id="310"/>
            <p14:sldId id="311"/>
            <p14:sldId id="316"/>
            <p14:sldId id="317"/>
            <p14:sldId id="327"/>
            <p14:sldId id="333"/>
            <p14:sldId id="340"/>
            <p14:sldId id="334"/>
            <p14:sldId id="332"/>
            <p14:sldId id="331"/>
            <p14:sldId id="357"/>
            <p14:sldId id="342"/>
            <p14:sldId id="355"/>
            <p14:sldId id="343"/>
            <p14:sldId id="345"/>
            <p14:sldId id="344"/>
            <p14:sldId id="347"/>
            <p14:sldId id="346"/>
            <p14:sldId id="349"/>
            <p14:sldId id="350"/>
            <p14:sldId id="352"/>
            <p14:sldId id="353"/>
            <p14:sldId id="348"/>
            <p14:sldId id="351"/>
            <p14:sldId id="323"/>
            <p14:sldId id="335"/>
          </p14:sldIdLst>
        </p14:section>
        <p14:section name="Icons and graphics" id="{866A226A-E7EA-3446-867A-C12168159C8B}">
          <p14:sldIdLst/>
        </p14:section>
        <p14:section name="Virtual backgrounds" id="{D9AC061A-840D-824B-900F-9051D8616066}">
          <p14:sldIdLst/>
        </p14:section>
        <p14:section name="Slide examples" id="{5DDFB2E4-F4DC-4D4A-9117-77F6B897B0C5}">
          <p14:sldIdLst>
            <p14:sldId id="295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E7F9"/>
    <a:srgbClr val="E6E6E6"/>
    <a:srgbClr val="F2F2F2"/>
    <a:srgbClr val="222222"/>
    <a:srgbClr val="373737"/>
    <a:srgbClr val="000000"/>
    <a:srgbClr val="CC0000"/>
    <a:srgbClr val="2F6ED7"/>
    <a:srgbClr val="8AB6EC"/>
    <a:srgbClr val="B1CE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F07138-B1E9-45E1-8E1C-AAB01A64928F}" v="4" dt="2022-11-09T21:37:32.0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 autoAdjust="0"/>
    <p:restoredTop sz="95660" autoAdjust="0"/>
  </p:normalViewPr>
  <p:slideViewPr>
    <p:cSldViewPr snapToGrid="0">
      <p:cViewPr varScale="1">
        <p:scale>
          <a:sx n="89" d="100"/>
          <a:sy n="89" d="100"/>
        </p:scale>
        <p:origin x="346" y="3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030"/>
    </p:cViewPr>
  </p:sorterViewPr>
  <p:notesViewPr>
    <p:cSldViewPr snapToGrid="0" snapToObjects="1">
      <p:cViewPr varScale="1">
        <p:scale>
          <a:sx n="140" d="100"/>
          <a:sy n="140" d="100"/>
        </p:scale>
        <p:origin x="4624" y="208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4.fntdata"/><Relationship Id="rId68" Type="http://schemas.openxmlformats.org/officeDocument/2006/relationships/font" Target="fonts/font19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74" Type="http://schemas.openxmlformats.org/officeDocument/2006/relationships/font" Target="fonts/font25.fntdata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12.fntdata"/><Relationship Id="rId82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font" Target="fonts/font20.fntdata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72" Type="http://schemas.openxmlformats.org/officeDocument/2006/relationships/font" Target="fonts/font23.fntdata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font" Target="fonts/font21.fntdata"/><Relationship Id="rId75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73" Type="http://schemas.openxmlformats.org/officeDocument/2006/relationships/font" Target="fonts/font24.fntdata"/><Relationship Id="rId78" Type="http://schemas.openxmlformats.org/officeDocument/2006/relationships/viewProps" Target="viewProps.xml"/><Relationship Id="rId8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6" Type="http://schemas.openxmlformats.org/officeDocument/2006/relationships/font" Target="fonts/font27.fntdata"/><Relationship Id="rId7" Type="http://schemas.openxmlformats.org/officeDocument/2006/relationships/slide" Target="slides/slide6.xml"/><Relationship Id="rId71" Type="http://schemas.openxmlformats.org/officeDocument/2006/relationships/font" Target="fonts/font2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thi Reddy" userId="c2e47799925efaaf" providerId="LiveId" clId="{1BF07138-B1E9-45E1-8E1C-AAB01A64928F}"/>
    <pc:docChg chg="undo custSel modSld">
      <pc:chgData name="Deepthi Reddy" userId="c2e47799925efaaf" providerId="LiveId" clId="{1BF07138-B1E9-45E1-8E1C-AAB01A64928F}" dt="2022-11-10T03:27:01.600" v="130" actId="1076"/>
      <pc:docMkLst>
        <pc:docMk/>
      </pc:docMkLst>
      <pc:sldChg chg="addSp delSp modSp mod">
        <pc:chgData name="Deepthi Reddy" userId="c2e47799925efaaf" providerId="LiveId" clId="{1BF07138-B1E9-45E1-8E1C-AAB01A64928F}" dt="2022-11-05T19:10:59.487" v="56" actId="1076"/>
        <pc:sldMkLst>
          <pc:docMk/>
          <pc:sldMk cId="4118828104" sldId="295"/>
        </pc:sldMkLst>
        <pc:spChg chg="del">
          <ac:chgData name="Deepthi Reddy" userId="c2e47799925efaaf" providerId="LiveId" clId="{1BF07138-B1E9-45E1-8E1C-AAB01A64928F}" dt="2022-11-05T19:08:44.399" v="34" actId="478"/>
          <ac:spMkLst>
            <pc:docMk/>
            <pc:sldMk cId="4118828104" sldId="295"/>
            <ac:spMk id="2" creationId="{C527CB60-74E3-A041-9CE7-D7B61CA72CDF}"/>
          </ac:spMkLst>
        </pc:spChg>
        <pc:spChg chg="mod">
          <ac:chgData name="Deepthi Reddy" userId="c2e47799925efaaf" providerId="LiveId" clId="{1BF07138-B1E9-45E1-8E1C-AAB01A64928F}" dt="2022-11-05T19:09:09.201" v="37" actId="1076"/>
          <ac:spMkLst>
            <pc:docMk/>
            <pc:sldMk cId="4118828104" sldId="295"/>
            <ac:spMk id="3" creationId="{3E3577B2-A7E4-824A-BCB3-D6B6A82E4FB4}"/>
          </ac:spMkLst>
        </pc:spChg>
        <pc:spChg chg="mod">
          <ac:chgData name="Deepthi Reddy" userId="c2e47799925efaaf" providerId="LiveId" clId="{1BF07138-B1E9-45E1-8E1C-AAB01A64928F}" dt="2022-11-05T19:09:13.196" v="38" actId="1076"/>
          <ac:spMkLst>
            <pc:docMk/>
            <pc:sldMk cId="4118828104" sldId="295"/>
            <ac:spMk id="4" creationId="{698DBFA4-A612-6C4E-AC3D-4A3DCC486986}"/>
          </ac:spMkLst>
        </pc:spChg>
        <pc:spChg chg="del mod">
          <ac:chgData name="Deepthi Reddy" userId="c2e47799925efaaf" providerId="LiveId" clId="{1BF07138-B1E9-45E1-8E1C-AAB01A64928F}" dt="2022-11-05T19:09:40.380" v="43" actId="478"/>
          <ac:spMkLst>
            <pc:docMk/>
            <pc:sldMk cId="4118828104" sldId="295"/>
            <ac:spMk id="5" creationId="{859F4520-1F9F-D847-A48D-918A451A7D3A}"/>
          </ac:spMkLst>
        </pc:spChg>
        <pc:spChg chg="mod">
          <ac:chgData name="Deepthi Reddy" userId="c2e47799925efaaf" providerId="LiveId" clId="{1BF07138-B1E9-45E1-8E1C-AAB01A64928F}" dt="2022-11-05T19:10:41.914" v="54" actId="1076"/>
          <ac:spMkLst>
            <pc:docMk/>
            <pc:sldMk cId="4118828104" sldId="295"/>
            <ac:spMk id="6" creationId="{DEB714C9-C8B4-8940-8654-D6B116ED315E}"/>
          </ac:spMkLst>
        </pc:spChg>
        <pc:spChg chg="add del mod">
          <ac:chgData name="Deepthi Reddy" userId="c2e47799925efaaf" providerId="LiveId" clId="{1BF07138-B1E9-45E1-8E1C-AAB01A64928F}" dt="2022-11-05T19:08:48.046" v="35" actId="478"/>
          <ac:spMkLst>
            <pc:docMk/>
            <pc:sldMk cId="4118828104" sldId="295"/>
            <ac:spMk id="8" creationId="{09F897F1-F719-0693-D31C-C6F3D9C8041E}"/>
          </ac:spMkLst>
        </pc:spChg>
        <pc:spChg chg="add mod">
          <ac:chgData name="Deepthi Reddy" userId="c2e47799925efaaf" providerId="LiveId" clId="{1BF07138-B1E9-45E1-8E1C-AAB01A64928F}" dt="2022-11-05T19:10:33.083" v="53" actId="113"/>
          <ac:spMkLst>
            <pc:docMk/>
            <pc:sldMk cId="4118828104" sldId="295"/>
            <ac:spMk id="11" creationId="{D0E9C1E0-7776-0CB9-65F3-089319CF4844}"/>
          </ac:spMkLst>
        </pc:spChg>
        <pc:spChg chg="add del mod">
          <ac:chgData name="Deepthi Reddy" userId="c2e47799925efaaf" providerId="LiveId" clId="{1BF07138-B1E9-45E1-8E1C-AAB01A64928F}" dt="2022-11-05T19:09:42.039" v="44" actId="478"/>
          <ac:spMkLst>
            <pc:docMk/>
            <pc:sldMk cId="4118828104" sldId="295"/>
            <ac:spMk id="13" creationId="{CD81BD4C-0971-6DD5-7BB2-EAED907FBDCC}"/>
          </ac:spMkLst>
        </pc:spChg>
        <pc:picChg chg="add mod">
          <ac:chgData name="Deepthi Reddy" userId="c2e47799925efaaf" providerId="LiveId" clId="{1BF07138-B1E9-45E1-8E1C-AAB01A64928F}" dt="2022-11-05T19:09:15.307" v="39" actId="1076"/>
          <ac:picMkLst>
            <pc:docMk/>
            <pc:sldMk cId="4118828104" sldId="295"/>
            <ac:picMk id="9" creationId="{1F0E8807-0898-AB4D-12A6-E4967676A79F}"/>
          </ac:picMkLst>
        </pc:picChg>
        <pc:picChg chg="add mod">
          <ac:chgData name="Deepthi Reddy" userId="c2e47799925efaaf" providerId="LiveId" clId="{1BF07138-B1E9-45E1-8E1C-AAB01A64928F}" dt="2022-11-05T19:10:28.240" v="52"/>
          <ac:picMkLst>
            <pc:docMk/>
            <pc:sldMk cId="4118828104" sldId="295"/>
            <ac:picMk id="14" creationId="{0E8500F3-A2FA-268D-F31C-15367A4F3160}"/>
          </ac:picMkLst>
        </pc:picChg>
        <pc:picChg chg="add mod">
          <ac:chgData name="Deepthi Reddy" userId="c2e47799925efaaf" providerId="LiveId" clId="{1BF07138-B1E9-45E1-8E1C-AAB01A64928F}" dt="2022-11-05T19:10:59.487" v="56" actId="1076"/>
          <ac:picMkLst>
            <pc:docMk/>
            <pc:sldMk cId="4118828104" sldId="295"/>
            <ac:picMk id="15" creationId="{A9196188-159E-5119-7728-EFF8EEA0B245}"/>
          </ac:picMkLst>
        </pc:picChg>
      </pc:sldChg>
      <pc:sldChg chg="modSp mod">
        <pc:chgData name="Deepthi Reddy" userId="c2e47799925efaaf" providerId="LiveId" clId="{1BF07138-B1E9-45E1-8E1C-AAB01A64928F}" dt="2022-11-09T20:52:37.509" v="68" actId="27636"/>
        <pc:sldMkLst>
          <pc:docMk/>
          <pc:sldMk cId="3620209751" sldId="317"/>
        </pc:sldMkLst>
        <pc:spChg chg="mod">
          <ac:chgData name="Deepthi Reddy" userId="c2e47799925efaaf" providerId="LiveId" clId="{1BF07138-B1E9-45E1-8E1C-AAB01A64928F}" dt="2022-11-09T20:52:37.509" v="68" actId="27636"/>
          <ac:spMkLst>
            <pc:docMk/>
            <pc:sldMk cId="3620209751" sldId="317"/>
            <ac:spMk id="2" creationId="{0CD3B075-B39C-08F1-BF20-A751D55A6B50}"/>
          </ac:spMkLst>
        </pc:spChg>
      </pc:sldChg>
      <pc:sldChg chg="modSp mod">
        <pc:chgData name="Deepthi Reddy" userId="c2e47799925efaaf" providerId="LiveId" clId="{1BF07138-B1E9-45E1-8E1C-AAB01A64928F}" dt="2022-11-10T03:27:01.600" v="130" actId="1076"/>
        <pc:sldMkLst>
          <pc:docMk/>
          <pc:sldMk cId="2860819799" sldId="323"/>
        </pc:sldMkLst>
        <pc:spChg chg="mod">
          <ac:chgData name="Deepthi Reddy" userId="c2e47799925efaaf" providerId="LiveId" clId="{1BF07138-B1E9-45E1-8E1C-AAB01A64928F}" dt="2022-11-10T03:27:01.600" v="130" actId="1076"/>
          <ac:spMkLst>
            <pc:docMk/>
            <pc:sldMk cId="2860819799" sldId="323"/>
            <ac:spMk id="2" creationId="{320427FD-105A-CA98-BE13-C1B4D5CB8971}"/>
          </ac:spMkLst>
        </pc:spChg>
      </pc:sldChg>
      <pc:sldChg chg="modSp mod">
        <pc:chgData name="Deepthi Reddy" userId="c2e47799925efaaf" providerId="LiveId" clId="{1BF07138-B1E9-45E1-8E1C-AAB01A64928F}" dt="2022-11-06T12:41:32.295" v="66" actId="1076"/>
        <pc:sldMkLst>
          <pc:docMk/>
          <pc:sldMk cId="738849306" sldId="324"/>
        </pc:sldMkLst>
        <pc:picChg chg="mod">
          <ac:chgData name="Deepthi Reddy" userId="c2e47799925efaaf" providerId="LiveId" clId="{1BF07138-B1E9-45E1-8E1C-AAB01A64928F}" dt="2022-11-06T12:41:26.779" v="65" actId="1076"/>
          <ac:picMkLst>
            <pc:docMk/>
            <pc:sldMk cId="738849306" sldId="324"/>
            <ac:picMk id="7" creationId="{49720B2E-430A-95C6-A65A-4C1972D67F3C}"/>
          </ac:picMkLst>
        </pc:picChg>
        <pc:cxnChg chg="mod">
          <ac:chgData name="Deepthi Reddy" userId="c2e47799925efaaf" providerId="LiveId" clId="{1BF07138-B1E9-45E1-8E1C-AAB01A64928F}" dt="2022-11-06T12:41:32.295" v="66" actId="1076"/>
          <ac:cxnSpMkLst>
            <pc:docMk/>
            <pc:sldMk cId="738849306" sldId="324"/>
            <ac:cxnSpMk id="9" creationId="{8A2E6063-64D1-4593-655A-86975D80ACAF}"/>
          </ac:cxnSpMkLst>
        </pc:cxnChg>
      </pc:sldChg>
      <pc:sldChg chg="modSp mod">
        <pc:chgData name="Deepthi Reddy" userId="c2e47799925efaaf" providerId="LiveId" clId="{1BF07138-B1E9-45E1-8E1C-AAB01A64928F}" dt="2022-11-05T19:00:52.206" v="1" actId="20577"/>
        <pc:sldMkLst>
          <pc:docMk/>
          <pc:sldMk cId="3975596545" sldId="330"/>
        </pc:sldMkLst>
        <pc:spChg chg="mod">
          <ac:chgData name="Deepthi Reddy" userId="c2e47799925efaaf" providerId="LiveId" clId="{1BF07138-B1E9-45E1-8E1C-AAB01A64928F}" dt="2022-11-05T19:00:52.206" v="1" actId="20577"/>
          <ac:spMkLst>
            <pc:docMk/>
            <pc:sldMk cId="3975596545" sldId="330"/>
            <ac:spMk id="2" creationId="{E695CB09-C883-36D4-74F0-14FF6FF2CE56}"/>
          </ac:spMkLst>
        </pc:spChg>
      </pc:sldChg>
      <pc:sldChg chg="addSp delSp modSp mod">
        <pc:chgData name="Deepthi Reddy" userId="c2e47799925efaaf" providerId="LiveId" clId="{1BF07138-B1E9-45E1-8E1C-AAB01A64928F}" dt="2022-11-09T21:38:44.259" v="94" actId="113"/>
        <pc:sldMkLst>
          <pc:docMk/>
          <pc:sldMk cId="3618623588" sldId="333"/>
        </pc:sldMkLst>
        <pc:spChg chg="add del mod">
          <ac:chgData name="Deepthi Reddy" userId="c2e47799925efaaf" providerId="LiveId" clId="{1BF07138-B1E9-45E1-8E1C-AAB01A64928F}" dt="2022-11-09T21:38:44.259" v="94" actId="113"/>
          <ac:spMkLst>
            <pc:docMk/>
            <pc:sldMk cId="3618623588" sldId="333"/>
            <ac:spMk id="2" creationId="{21DC8C7E-A2F0-C43A-71F4-E7CD6809AAE2}"/>
          </ac:spMkLst>
        </pc:spChg>
      </pc:sldChg>
      <pc:sldChg chg="modSp mod">
        <pc:chgData name="Deepthi Reddy" userId="c2e47799925efaaf" providerId="LiveId" clId="{1BF07138-B1E9-45E1-8E1C-AAB01A64928F}" dt="2022-11-09T23:36:01.997" v="95" actId="1076"/>
        <pc:sldMkLst>
          <pc:docMk/>
          <pc:sldMk cId="2911166792" sldId="342"/>
        </pc:sldMkLst>
        <pc:spChg chg="mod">
          <ac:chgData name="Deepthi Reddy" userId="c2e47799925efaaf" providerId="LiveId" clId="{1BF07138-B1E9-45E1-8E1C-AAB01A64928F}" dt="2022-11-09T23:36:01.997" v="95" actId="1076"/>
          <ac:spMkLst>
            <pc:docMk/>
            <pc:sldMk cId="2911166792" sldId="342"/>
            <ac:spMk id="2" creationId="{104A4F17-3565-0A74-9682-81FAFBFE7D65}"/>
          </ac:spMkLst>
        </pc:spChg>
      </pc:sldChg>
      <pc:sldChg chg="modSp mod">
        <pc:chgData name="Deepthi Reddy" userId="c2e47799925efaaf" providerId="LiveId" clId="{1BF07138-B1E9-45E1-8E1C-AAB01A64928F}" dt="2022-11-09T23:40:05.619" v="96" actId="1076"/>
        <pc:sldMkLst>
          <pc:docMk/>
          <pc:sldMk cId="4024226461" sldId="343"/>
        </pc:sldMkLst>
        <pc:spChg chg="mod">
          <ac:chgData name="Deepthi Reddy" userId="c2e47799925efaaf" providerId="LiveId" clId="{1BF07138-B1E9-45E1-8E1C-AAB01A64928F}" dt="2022-11-09T23:40:05.619" v="96" actId="1076"/>
          <ac:spMkLst>
            <pc:docMk/>
            <pc:sldMk cId="4024226461" sldId="343"/>
            <ac:spMk id="2" creationId="{0534FB2A-A81F-5C4C-5AA7-836D95359E44}"/>
          </ac:spMkLst>
        </pc:spChg>
      </pc:sldChg>
      <pc:sldChg chg="modSp mod">
        <pc:chgData name="Deepthi Reddy" userId="c2e47799925efaaf" providerId="LiveId" clId="{1BF07138-B1E9-45E1-8E1C-AAB01A64928F}" dt="2022-11-10T03:10:27.254" v="129" actId="20577"/>
        <pc:sldMkLst>
          <pc:docMk/>
          <pc:sldMk cId="4261312506" sldId="346"/>
        </pc:sldMkLst>
        <pc:spChg chg="mod">
          <ac:chgData name="Deepthi Reddy" userId="c2e47799925efaaf" providerId="LiveId" clId="{1BF07138-B1E9-45E1-8E1C-AAB01A64928F}" dt="2022-11-10T03:10:27.254" v="129" actId="20577"/>
          <ac:spMkLst>
            <pc:docMk/>
            <pc:sldMk cId="4261312506" sldId="346"/>
            <ac:spMk id="2" creationId="{DCAD630C-04C4-5F39-4C1F-39112B2372C0}"/>
          </ac:spMkLst>
        </pc:spChg>
      </pc:sldChg>
      <pc:sldChg chg="modSp mod">
        <pc:chgData name="Deepthi Reddy" userId="c2e47799925efaaf" providerId="LiveId" clId="{1BF07138-B1E9-45E1-8E1C-AAB01A64928F}" dt="2022-11-05T19:07:29.418" v="33" actId="20577"/>
        <pc:sldMkLst>
          <pc:docMk/>
          <pc:sldMk cId="2974075524" sldId="352"/>
        </pc:sldMkLst>
        <pc:spChg chg="mod">
          <ac:chgData name="Deepthi Reddy" userId="c2e47799925efaaf" providerId="LiveId" clId="{1BF07138-B1E9-45E1-8E1C-AAB01A64928F}" dt="2022-11-05T19:07:29.418" v="33" actId="20577"/>
          <ac:spMkLst>
            <pc:docMk/>
            <pc:sldMk cId="2974075524" sldId="352"/>
            <ac:spMk id="2" creationId="{2C8333F0-A474-0BE9-0EB6-77AB8CC57F4C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>
        <c:manualLayout>
          <c:layoutTarget val="inner"/>
          <c:xMode val="edge"/>
          <c:yMode val="edge"/>
          <c:x val="4.3315296903983155E-2"/>
          <c:y val="0.21210903309247034"/>
          <c:w val="0.94775336966639623"/>
          <c:h val="0.73185808269159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Men</c:v>
                </c:pt>
              </c:strCache>
            </c:strRef>
          </c:tx>
          <c:spPr>
            <a:solidFill>
              <a:schemeClr val="accent6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6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9EFB-4B1A-8284-42450A6CB8D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Pay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FB-4B1A-8284-42450A6CB8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White Women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Pay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FB-4B1A-8284-42450A6CB8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All Women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6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9EFB-4B1A-8284-42450A6CB8D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Pay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FB-4B1A-8284-42450A6CB8D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Women of Color</c:v>
                </c:pt>
              </c:strCache>
            </c:strRef>
          </c:tx>
          <c:spPr>
            <a:solidFill>
              <a:srgbClr val="D8E7F9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Pay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EFB-4B1A-8284-42450A6CB8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36221696"/>
        <c:axId val="1436235840"/>
      </c:barChart>
      <c:catAx>
        <c:axId val="1436221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6235840"/>
        <c:crosses val="autoZero"/>
        <c:auto val="1"/>
        <c:lblAlgn val="ctr"/>
        <c:lblOffset val="100"/>
        <c:noMultiLvlLbl val="0"/>
      </c:catAx>
      <c:valAx>
        <c:axId val="1436235840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6221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8.008786462981865E-2"/>
          <c:y val="6.0401769624519611E-2"/>
          <c:w val="0.89006293337515374"/>
          <c:h val="7.303566529597868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EB52-2B16-4D4A-8A47-B858A822CB1B}" type="slidenum">
              <a:rPr lang="en-US" b="0" smtClean="0">
                <a:latin typeface="Roboto Bold"/>
                <a:cs typeface="Roboto Bold"/>
              </a:rPr>
              <a:t>‹#›</a:t>
            </a:fld>
            <a:endParaRPr lang="en-US" b="0" dirty="0">
              <a:latin typeface="Roboto Bold"/>
              <a:cs typeface="Roboto Bold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202E09B-4D77-6C49-A873-7EB765D8D3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6.png>
</file>

<file path=ppt/media/image17.svg>
</file>

<file path=ppt/media/image18.png>
</file>

<file path=ppt/media/image19.svg>
</file>

<file path=ppt/media/image2.sv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jpg>
</file>

<file path=ppt/media/image31.jpeg>
</file>

<file path=ppt/media/image32.jpeg>
</file>

<file path=ppt/media/image33.png>
</file>

<file path=ppt/media/image34.png>
</file>

<file path=ppt/media/image4.sv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8579" y="89551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 smtClean="0">
                <a:latin typeface="Roboto Regular"/>
                <a:cs typeface="Roboto Regular"/>
              </a:defRPr>
            </a:lvl1pPr>
          </a:lstStyle>
          <a:p>
            <a:pPr>
              <a:defRPr/>
            </a:pPr>
            <a:fld id="{F27B4D97-523D-4DEF-962B-78D09A9489A3}" type="datetimeFigureOut">
              <a:rPr lang="en-US" smtClean="0"/>
              <a:pPr>
                <a:defRPr/>
              </a:pPr>
              <a:t>11/9/2022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9DBC87B-364D-BB46-9EF0-ECD5E97F7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7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68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295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561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219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01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103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857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100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39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4.svg"/><Relationship Id="rId7" Type="http://schemas.openxmlformats.org/officeDocument/2006/relationships/image" Target="../media/image1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4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95257CC-89CF-8B42-B35F-1821834E5E2E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A13DEB97-CA98-F64B-94A4-A309B88C1F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7A40D8D-6172-2A4B-8BAF-FBC8AD247A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D3C604D-DE78-654D-AE05-9880A68AB709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1145B4D-CDDC-A141-962C-D3A6C5DAAF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DD311C-2B1E-7E4F-984B-5CE909C5D7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42615F9-6222-F34E-8DAC-4784780DE9BA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AEB0EF-D625-4D45-829D-8BAAC26342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D1B286-D253-774E-B8AF-7718373030A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C912B43-8153-9E48-B12F-3ADCA4099F0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97436" y="334535"/>
            <a:ext cx="4768237" cy="633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87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ur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25E5042-9E74-7B4F-ABCD-A2C862194C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E4B61-0172-F648-BAC8-317EEB67A0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63930" y="0"/>
            <a:ext cx="55626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EF6BEB-41F7-824D-89C0-5D375788FE3B}"/>
              </a:ext>
            </a:extLst>
          </p:cNvPr>
          <p:cNvSpPr/>
          <p:nvPr userDrawn="1"/>
        </p:nvSpPr>
        <p:spPr>
          <a:xfrm>
            <a:off x="8126530" y="0"/>
            <a:ext cx="406547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64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4543" y="439583"/>
            <a:ext cx="9753600" cy="4965699"/>
          </a:xfrm>
        </p:spPr>
        <p:txBody>
          <a:bodyPr anchor="t"/>
          <a:lstStyle>
            <a:lvl1pPr algn="l">
              <a:lnSpc>
                <a:spcPct val="120000"/>
              </a:lnSpc>
              <a:defRPr sz="60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 dirty="0"/>
              <a:t>This is a breaker page, it can be used to split topics or highlight something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D76F5F-7485-2C49-990E-2AAEF04139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601D55F-2F08-B849-A87B-63B0B257C3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68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reaker page - sub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3417082"/>
            <a:ext cx="10020300" cy="1325563"/>
          </a:xfrm>
        </p:spPr>
        <p:txBody>
          <a:bodyPr>
            <a:normAutofit/>
          </a:bodyPr>
          <a:lstStyle>
            <a:lvl1pPr>
              <a:defRPr sz="48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200" y="4735079"/>
            <a:ext cx="10515600" cy="121445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CA45083-DB22-304F-B57E-1B684738C2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919E6EB-CCDB-CB45-8C87-FB65080875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90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h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1E5A0-D425-C347-B9BD-EB00F8D14F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4658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0A372-B547-3F47-9A9A-95AEDE5ECC3F}"/>
              </a:ext>
            </a:extLst>
          </p:cNvPr>
          <p:cNvSpPr txBox="1">
            <a:spLocks/>
          </p:cNvSpPr>
          <p:nvPr/>
        </p:nvSpPr>
        <p:spPr bwMode="auto">
          <a:xfrm>
            <a:off x="394657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6DBC66-16A3-B04D-A8D8-8142C635BA4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069901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61176B2-2101-B04E-8F1B-08B5EA78EEE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78154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AB31DB-FBDF-F643-B30C-8D0EE6AB2F7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86406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E1C2EAD-E3AA-7144-B320-33AFFD6595A1}"/>
              </a:ext>
            </a:extLst>
          </p:cNvPr>
          <p:cNvSpPr txBox="1">
            <a:spLocks/>
          </p:cNvSpPr>
          <p:nvPr/>
        </p:nvSpPr>
        <p:spPr bwMode="auto">
          <a:xfrm>
            <a:off x="3280361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5AB90CE-616C-7C4C-900C-3BE762A110BA}"/>
              </a:ext>
            </a:extLst>
          </p:cNvPr>
          <p:cNvSpPr txBox="1">
            <a:spLocks/>
          </p:cNvSpPr>
          <p:nvPr/>
        </p:nvSpPr>
        <p:spPr bwMode="auto">
          <a:xfrm>
            <a:off x="6177940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B738E19-AF36-9F47-84D4-6CA113150CC4}"/>
              </a:ext>
            </a:extLst>
          </p:cNvPr>
          <p:cNvSpPr txBox="1">
            <a:spLocks/>
          </p:cNvSpPr>
          <p:nvPr/>
        </p:nvSpPr>
        <p:spPr bwMode="auto">
          <a:xfrm>
            <a:off x="9051768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E87A4911-24D9-CD4C-852E-BF15D54A09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14047B5-1622-6C4C-978F-CDE8D65935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A633456F-903B-0242-9347-1DF5DABD8B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31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0290C00-4EDC-6F4A-9068-CCDEA6EFA9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424DA5F-1115-3841-8BB1-49B5CF7735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9F055F6D-BBE6-8946-8BD5-E61D1C066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47BDA34-53EF-DE46-B3ED-48673AA8700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5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4492002"/>
            <a:ext cx="9753600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19D0FFD-3045-FA47-8FE7-D7635B9CF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4004" y="1290189"/>
            <a:ext cx="7623993" cy="23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434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CA8969-55EF-5C4F-B489-FE161DB9B338}"/>
              </a:ext>
            </a:extLst>
          </p:cNvPr>
          <p:cNvSpPr>
            <a:spLocks noGrp="1"/>
          </p:cNvSpPr>
          <p:nvPr>
            <p:ph type="ctrTitle" idx="4294967295" hasCustomPrompt="1"/>
          </p:nvPr>
        </p:nvSpPr>
        <p:spPr>
          <a:xfrm>
            <a:off x="1374775" y="1227052"/>
            <a:ext cx="9442450" cy="3703637"/>
          </a:xfrm>
        </p:spPr>
        <p:txBody>
          <a:bodyPr anchor="ctr">
            <a:normAutofit/>
          </a:bodyPr>
          <a:lstStyle>
            <a:lvl1pPr algn="ctr">
              <a:lnSpc>
                <a:spcPct val="120000"/>
              </a:lnSpc>
              <a:defRPr sz="4000" b="1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</a:lstStyle>
          <a:p>
            <a:r>
              <a:rPr lang="en-US" sz="4800" dirty="0"/>
              <a:t>“A very wise and interesting quote from someone great can go in this text box.”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0CE5376-92BC-A148-80C1-38A04D9566FD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1374775" y="4930689"/>
            <a:ext cx="9442450" cy="881063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solidFill>
                  <a:schemeClr val="tx1"/>
                </a:solidFill>
              </a:rPr>
              <a:t>Person or Company Logo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D96807E-1668-734B-8931-7473D81D5A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08FCC3B-E136-9D4A-B87C-58552DCEE0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66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including Redgate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4004" y="891590"/>
            <a:ext cx="7623993" cy="239815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782" y="3530907"/>
            <a:ext cx="10880436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2404A1EA-4284-C14B-BEE7-131E0906FB8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" y="5215084"/>
            <a:ext cx="12192000" cy="95368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D268C9AD-EBC9-3049-B55E-9B6F5A0EC83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" y="5298593"/>
            <a:ext cx="12192000" cy="9536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79AAE0-2AF6-B049-A2CA-D929BA0E7B6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926781" y="5920929"/>
            <a:ext cx="1780701" cy="42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54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dd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AEB030-6D69-444A-91BD-2A6CCC716C00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D78C34BA-89C2-E843-8A42-E0E973E54C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4C4303D-24D8-0C48-8534-7D4F90E57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173C2FE-439C-504B-8A21-0A471598781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9422CC-1FF2-044C-B022-72564F9AFB0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535EFF6-1025-6640-AE23-96FB71F54E7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3BD0868-EB84-F847-98AA-8CB70FF9E098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D230B37-8C4B-974F-8839-BBB455F3EB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DF74F1-3EF4-A94A-8613-21DBCF0377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09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bi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74CC3F-A43F-7247-8851-E564DEF82E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11C7A70-1A27-8C46-B788-29D87A2F4A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541" y="451274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FirstName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6227045-61B0-9544-AEC3-12180B09CB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542" y="2560817"/>
            <a:ext cx="6035252" cy="647786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3600" b="1" i="0">
                <a:solidFill>
                  <a:srgbClr val="F2F2F2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977B7-700C-C149-8536-47AB7A78B9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02439" y="378547"/>
            <a:ext cx="1685405" cy="1685405"/>
          </a:xfrm>
          <a:prstGeom prst="ellipse">
            <a:avLst/>
          </a:prstGeom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1A01EAC-4EF5-AE4F-970E-2C5157FA52A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58416" y="4673325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FB3DAF8-2F81-FC4D-8CB0-8C0CB1AA4D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58416" y="5244387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5B937D2-7E45-D541-81A8-ABE79A9EE49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8416" y="5815450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40AA7F0-2E50-214E-9056-0901887064E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4542" y="3219579"/>
            <a:ext cx="6035252" cy="64778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A89709-76ED-224C-B4CF-D07271807FC5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702439" y="2560817"/>
            <a:ext cx="5065019" cy="3085857"/>
          </a:xfrm>
        </p:spPr>
        <p:txBody>
          <a:bodyPr anchor="t">
            <a:normAutofit/>
          </a:bodyPr>
          <a:lstStyle>
            <a:lvl1pPr marL="342900" indent="-342900">
              <a:lnSpc>
                <a:spcPct val="114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2400" b="0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About you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885A32D5-82BC-8243-A21F-A7FEE33FAEA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24541" y="1933620"/>
            <a:ext cx="6035251" cy="40481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0D2292A1-4831-8743-BC26-539A0B8200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4541" y="1168024"/>
            <a:ext cx="6137624" cy="711882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lvl="0"/>
            <a:r>
              <a:rPr lang="en-US" dirty="0" err="1"/>
              <a:t>SecondName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61241A6-6E09-2241-89A2-765B6577E8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9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9583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Session evaluation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10237F4-5BA9-4941-9A64-8DCF0DEE27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9393" y="282835"/>
            <a:ext cx="2418907" cy="24189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DC7C0B-1DAB-8544-9AAC-01B9C9A7782C}"/>
              </a:ext>
            </a:extLst>
          </p:cNvPr>
          <p:cNvSpPr txBox="1"/>
          <p:nvPr userDrawn="1"/>
        </p:nvSpPr>
        <p:spPr>
          <a:xfrm>
            <a:off x="424542" y="1415901"/>
            <a:ext cx="9583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44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Your feedback is important to us</a:t>
            </a:r>
            <a:endParaRPr lang="en-US" sz="4400" b="0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22D7A-4ABB-6245-8502-18EF607330AF}"/>
              </a:ext>
            </a:extLst>
          </p:cNvPr>
          <p:cNvSpPr txBox="1"/>
          <p:nvPr userDrawn="1"/>
        </p:nvSpPr>
        <p:spPr>
          <a:xfrm>
            <a:off x="424542" y="2849937"/>
            <a:ext cx="958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600" b="1" i="0" dirty="0">
                <a:solidFill>
                  <a:schemeClr val="bg1"/>
                </a:solidFill>
                <a:latin typeface="IBM Plex Sans" panose="020B0503050203000203" pitchFamily="34" charset="77"/>
              </a:rPr>
              <a:t>Evaluate this session at:</a:t>
            </a:r>
            <a:endParaRPr lang="en-US" sz="3600" b="1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E4081F-E44B-FA48-BB8E-521074B70AEA}"/>
              </a:ext>
            </a:extLst>
          </p:cNvPr>
          <p:cNvSpPr txBox="1"/>
          <p:nvPr userDrawn="1"/>
        </p:nvSpPr>
        <p:spPr>
          <a:xfrm>
            <a:off x="424542" y="3510337"/>
            <a:ext cx="1099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dirty="0" err="1">
                <a:solidFill>
                  <a:schemeClr val="bg1"/>
                </a:solidFill>
                <a:latin typeface="IBM Plex Sans" panose="020B0503050203000203" pitchFamily="34" charset="77"/>
              </a:rPr>
              <a:t>www.PASSDataComminitySummit.com</a:t>
            </a:r>
            <a:r>
              <a:rPr lang="en-GB" sz="36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/evaluation</a:t>
            </a:r>
            <a:endParaRPr lang="en-US" sz="3600" b="0" i="0" dirty="0">
              <a:solidFill>
                <a:schemeClr val="bg1"/>
              </a:solidFill>
              <a:latin typeface="IBM Plex Sans" panose="020B0503050203000203" pitchFamily="34" charset="77"/>
            </a:endParaRP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47D9DA39-36BD-8E49-A976-636CEBB38A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E17D78B-8A8F-764E-9781-65B72476A5D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7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Thank you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646216E-29A2-A247-99CE-007D6791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2" y="1492289"/>
            <a:ext cx="9383009" cy="1935532"/>
          </a:xfrm>
        </p:spPr>
        <p:txBody>
          <a:bodyPr anchor="t">
            <a:noAutofit/>
          </a:bodyPr>
          <a:lstStyle>
            <a:lvl1pPr>
              <a:defRPr sz="44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F386178-A690-AE48-B4A4-254A99486F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5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6A499BE-5785-8240-9D7C-DA5C98449F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B126BA-D297-1A41-84BE-DF01748B27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cu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DB589BE-A367-2047-95EA-84FEE887D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4D6B17-7F4B-2A48-907F-6DA54CEF10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88C8A19-1FB7-1C42-8E4E-03FB1EF9402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9047" y="1825625"/>
            <a:ext cx="816535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B51CA4F-FDD7-FD40-A833-669B9D88A6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6195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C90C9966-75CA-7E49-8F85-51BA761C90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59F0E3-6643-7244-9CD7-28E5FA1D17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07182" y="6070600"/>
            <a:ext cx="2155343" cy="540214"/>
          </a:xfrm>
          <a:prstGeom prst="rect">
            <a:avLst/>
          </a:prstGeom>
        </p:spPr>
      </p:pic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CF1904EC-DB1E-124C-8A9D-EED00AC593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6635418" y="-2458"/>
            <a:ext cx="5556582" cy="68568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865"/>
              <a:gd name="connsiteY0" fmla="*/ 10333 h 10333"/>
              <a:gd name="connsiteX1" fmla="*/ 2000 w 9865"/>
              <a:gd name="connsiteY1" fmla="*/ 333 h 10333"/>
              <a:gd name="connsiteX2" fmla="*/ 9865 w 9865"/>
              <a:gd name="connsiteY2" fmla="*/ 0 h 10333"/>
              <a:gd name="connsiteX3" fmla="*/ 8000 w 9865"/>
              <a:gd name="connsiteY3" fmla="*/ 10333 h 10333"/>
              <a:gd name="connsiteX4" fmla="*/ 0 w 9865"/>
              <a:gd name="connsiteY4" fmla="*/ 10333 h 10333"/>
              <a:gd name="connsiteX0" fmla="*/ 0 w 10000"/>
              <a:gd name="connsiteY0" fmla="*/ 10590 h 10590"/>
              <a:gd name="connsiteX1" fmla="*/ 2573 w 10000"/>
              <a:gd name="connsiteY1" fmla="*/ 0 h 10590"/>
              <a:gd name="connsiteX2" fmla="*/ 10000 w 10000"/>
              <a:gd name="connsiteY2" fmla="*/ 590 h 10590"/>
              <a:gd name="connsiteX3" fmla="*/ 8109 w 10000"/>
              <a:gd name="connsiteY3" fmla="*/ 10590 h 10590"/>
              <a:gd name="connsiteX4" fmla="*/ 0 w 10000"/>
              <a:gd name="connsiteY4" fmla="*/ 10590 h 10590"/>
              <a:gd name="connsiteX0" fmla="*/ 0 w 10000"/>
              <a:gd name="connsiteY0" fmla="*/ 10659 h 10659"/>
              <a:gd name="connsiteX1" fmla="*/ 2573 w 10000"/>
              <a:gd name="connsiteY1" fmla="*/ 69 h 10659"/>
              <a:gd name="connsiteX2" fmla="*/ 10000 w 10000"/>
              <a:gd name="connsiteY2" fmla="*/ 659 h 10659"/>
              <a:gd name="connsiteX3" fmla="*/ 8109 w 10000"/>
              <a:gd name="connsiteY3" fmla="*/ 10659 h 10659"/>
              <a:gd name="connsiteX4" fmla="*/ 0 w 10000"/>
              <a:gd name="connsiteY4" fmla="*/ 10659 h 10659"/>
              <a:gd name="connsiteX0" fmla="*/ 0 w 13230"/>
              <a:gd name="connsiteY0" fmla="*/ 11093 h 11093"/>
              <a:gd name="connsiteX1" fmla="*/ 2573 w 13230"/>
              <a:gd name="connsiteY1" fmla="*/ 503 h 11093"/>
              <a:gd name="connsiteX2" fmla="*/ 13230 w 13230"/>
              <a:gd name="connsiteY2" fmla="*/ 56 h 11093"/>
              <a:gd name="connsiteX3" fmla="*/ 8109 w 13230"/>
              <a:gd name="connsiteY3" fmla="*/ 11093 h 11093"/>
              <a:gd name="connsiteX4" fmla="*/ 0 w 13230"/>
              <a:gd name="connsiteY4" fmla="*/ 11093 h 11093"/>
              <a:gd name="connsiteX0" fmla="*/ 0 w 13273"/>
              <a:gd name="connsiteY0" fmla="*/ 11093 h 14026"/>
              <a:gd name="connsiteX1" fmla="*/ 2573 w 13273"/>
              <a:gd name="connsiteY1" fmla="*/ 503 h 14026"/>
              <a:gd name="connsiteX2" fmla="*/ 13230 w 13273"/>
              <a:gd name="connsiteY2" fmla="*/ 56 h 14026"/>
              <a:gd name="connsiteX3" fmla="*/ 13273 w 13273"/>
              <a:gd name="connsiteY3" fmla="*/ 14026 h 14026"/>
              <a:gd name="connsiteX4" fmla="*/ 0 w 13273"/>
              <a:gd name="connsiteY4" fmla="*/ 11093 h 14026"/>
              <a:gd name="connsiteX0" fmla="*/ 0 w 14228"/>
              <a:gd name="connsiteY0" fmla="*/ 14169 h 14169"/>
              <a:gd name="connsiteX1" fmla="*/ 3528 w 14228"/>
              <a:gd name="connsiteY1" fmla="*/ 503 h 14169"/>
              <a:gd name="connsiteX2" fmla="*/ 14185 w 14228"/>
              <a:gd name="connsiteY2" fmla="*/ 56 h 14169"/>
              <a:gd name="connsiteX3" fmla="*/ 14228 w 14228"/>
              <a:gd name="connsiteY3" fmla="*/ 14026 h 14169"/>
              <a:gd name="connsiteX4" fmla="*/ 0 w 14228"/>
              <a:gd name="connsiteY4" fmla="*/ 14169 h 14169"/>
              <a:gd name="connsiteX0" fmla="*/ 0 w 14384"/>
              <a:gd name="connsiteY0" fmla="*/ 13982 h 14026"/>
              <a:gd name="connsiteX1" fmla="*/ 3684 w 14384"/>
              <a:gd name="connsiteY1" fmla="*/ 503 h 14026"/>
              <a:gd name="connsiteX2" fmla="*/ 14341 w 14384"/>
              <a:gd name="connsiteY2" fmla="*/ 56 h 14026"/>
              <a:gd name="connsiteX3" fmla="*/ 14384 w 14384"/>
              <a:gd name="connsiteY3" fmla="*/ 14026 h 14026"/>
              <a:gd name="connsiteX4" fmla="*/ 0 w 14384"/>
              <a:gd name="connsiteY4" fmla="*/ 13982 h 14026"/>
              <a:gd name="connsiteX0" fmla="*/ 0 w 14376"/>
              <a:gd name="connsiteY0" fmla="*/ 13982 h 13987"/>
              <a:gd name="connsiteX1" fmla="*/ 3684 w 14376"/>
              <a:gd name="connsiteY1" fmla="*/ 503 h 13987"/>
              <a:gd name="connsiteX2" fmla="*/ 14341 w 14376"/>
              <a:gd name="connsiteY2" fmla="*/ 56 h 13987"/>
              <a:gd name="connsiteX3" fmla="*/ 14376 w 14376"/>
              <a:gd name="connsiteY3" fmla="*/ 13987 h 13987"/>
              <a:gd name="connsiteX4" fmla="*/ 0 w 14376"/>
              <a:gd name="connsiteY4" fmla="*/ 13982 h 13987"/>
              <a:gd name="connsiteX0" fmla="*/ 0 w 14376"/>
              <a:gd name="connsiteY0" fmla="*/ 13934 h 13939"/>
              <a:gd name="connsiteX1" fmla="*/ 7307 w 14376"/>
              <a:gd name="connsiteY1" fmla="*/ 3955 h 13939"/>
              <a:gd name="connsiteX2" fmla="*/ 14341 w 14376"/>
              <a:gd name="connsiteY2" fmla="*/ 8 h 13939"/>
              <a:gd name="connsiteX3" fmla="*/ 14376 w 14376"/>
              <a:gd name="connsiteY3" fmla="*/ 13939 h 13939"/>
              <a:gd name="connsiteX4" fmla="*/ 0 w 14376"/>
              <a:gd name="connsiteY4" fmla="*/ 13934 h 13939"/>
              <a:gd name="connsiteX0" fmla="*/ 0 w 14376"/>
              <a:gd name="connsiteY0" fmla="*/ 13947 h 13952"/>
              <a:gd name="connsiteX1" fmla="*/ 7307 w 14376"/>
              <a:gd name="connsiteY1" fmla="*/ 3968 h 13952"/>
              <a:gd name="connsiteX2" fmla="*/ 14341 w 14376"/>
              <a:gd name="connsiteY2" fmla="*/ 21 h 13952"/>
              <a:gd name="connsiteX3" fmla="*/ 14376 w 14376"/>
              <a:gd name="connsiteY3" fmla="*/ 13952 h 13952"/>
              <a:gd name="connsiteX4" fmla="*/ 0 w 14376"/>
              <a:gd name="connsiteY4" fmla="*/ 13947 h 13952"/>
              <a:gd name="connsiteX0" fmla="*/ 0 w 14376"/>
              <a:gd name="connsiteY0" fmla="*/ 13948 h 13953"/>
              <a:gd name="connsiteX1" fmla="*/ 7307 w 14376"/>
              <a:gd name="connsiteY1" fmla="*/ 3969 h 13953"/>
              <a:gd name="connsiteX2" fmla="*/ 14341 w 14376"/>
              <a:gd name="connsiteY2" fmla="*/ 22 h 13953"/>
              <a:gd name="connsiteX3" fmla="*/ 14376 w 14376"/>
              <a:gd name="connsiteY3" fmla="*/ 13953 h 13953"/>
              <a:gd name="connsiteX4" fmla="*/ 0 w 14376"/>
              <a:gd name="connsiteY4" fmla="*/ 13948 h 13953"/>
              <a:gd name="connsiteX0" fmla="*/ 0 w 14376"/>
              <a:gd name="connsiteY0" fmla="*/ 13652 h 13657"/>
              <a:gd name="connsiteX1" fmla="*/ 7307 w 14376"/>
              <a:gd name="connsiteY1" fmla="*/ 3673 h 13657"/>
              <a:gd name="connsiteX2" fmla="*/ 13922 w 14376"/>
              <a:gd name="connsiteY2" fmla="*/ 29 h 13657"/>
              <a:gd name="connsiteX3" fmla="*/ 14376 w 14376"/>
              <a:gd name="connsiteY3" fmla="*/ 13657 h 13657"/>
              <a:gd name="connsiteX4" fmla="*/ 0 w 14376"/>
              <a:gd name="connsiteY4" fmla="*/ 13652 h 13657"/>
              <a:gd name="connsiteX0" fmla="*/ 0 w 14376"/>
              <a:gd name="connsiteY0" fmla="*/ 13682 h 13687"/>
              <a:gd name="connsiteX1" fmla="*/ 7307 w 14376"/>
              <a:gd name="connsiteY1" fmla="*/ 3703 h 13687"/>
              <a:gd name="connsiteX2" fmla="*/ 14357 w 14376"/>
              <a:gd name="connsiteY2" fmla="*/ 27 h 13687"/>
              <a:gd name="connsiteX3" fmla="*/ 14376 w 14376"/>
              <a:gd name="connsiteY3" fmla="*/ 13687 h 13687"/>
              <a:gd name="connsiteX4" fmla="*/ 0 w 14376"/>
              <a:gd name="connsiteY4" fmla="*/ 13682 h 13687"/>
              <a:gd name="connsiteX0" fmla="*/ 0 w 14376"/>
              <a:gd name="connsiteY0" fmla="*/ 13960 h 13965"/>
              <a:gd name="connsiteX1" fmla="*/ 7307 w 14376"/>
              <a:gd name="connsiteY1" fmla="*/ 3981 h 13965"/>
              <a:gd name="connsiteX2" fmla="*/ 14365 w 14376"/>
              <a:gd name="connsiteY2" fmla="*/ 21 h 13965"/>
              <a:gd name="connsiteX3" fmla="*/ 14376 w 14376"/>
              <a:gd name="connsiteY3" fmla="*/ 13965 h 13965"/>
              <a:gd name="connsiteX4" fmla="*/ 0 w 14376"/>
              <a:gd name="connsiteY4" fmla="*/ 13960 h 13965"/>
              <a:gd name="connsiteX0" fmla="*/ 0 w 14376"/>
              <a:gd name="connsiteY0" fmla="*/ 13939 h 13944"/>
              <a:gd name="connsiteX1" fmla="*/ 7307 w 14376"/>
              <a:gd name="connsiteY1" fmla="*/ 3960 h 13944"/>
              <a:gd name="connsiteX2" fmla="*/ 14365 w 14376"/>
              <a:gd name="connsiteY2" fmla="*/ 0 h 13944"/>
              <a:gd name="connsiteX3" fmla="*/ 14376 w 14376"/>
              <a:gd name="connsiteY3" fmla="*/ 13944 h 13944"/>
              <a:gd name="connsiteX4" fmla="*/ 0 w 14376"/>
              <a:gd name="connsiteY4" fmla="*/ 13939 h 13944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76" h="13945">
                <a:moveTo>
                  <a:pt x="0" y="13940"/>
                </a:moveTo>
                <a:lnTo>
                  <a:pt x="7307" y="3961"/>
                </a:lnTo>
                <a:cubicBezTo>
                  <a:pt x="9054" y="1086"/>
                  <a:pt x="11232" y="-47"/>
                  <a:pt x="14365" y="1"/>
                </a:cubicBezTo>
                <a:cubicBezTo>
                  <a:pt x="14379" y="4658"/>
                  <a:pt x="14362" y="9288"/>
                  <a:pt x="14376" y="13945"/>
                </a:cubicBezTo>
                <a:lnTo>
                  <a:pt x="0" y="1394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F5A1E762-B7D5-9F4E-825E-929E1BE50C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DAD3BA8-4C2E-494A-A7C7-1F34325CE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825625"/>
            <a:ext cx="7418101" cy="4351338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066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7F35519F-A138-7348-B1E9-EE8C0C7B1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B99AC33-1793-904B-BDB2-3196A47447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2563930" y="-2458"/>
            <a:ext cx="9628068" cy="6860458"/>
          </a:xfrm>
          <a:custGeom>
            <a:avLst/>
            <a:gdLst>
              <a:gd name="connsiteX0" fmla="*/ 5546749 w 9628068"/>
              <a:gd name="connsiteY0" fmla="*/ 0 h 6860458"/>
              <a:gd name="connsiteX1" fmla="*/ 9628068 w 9628068"/>
              <a:gd name="connsiteY1" fmla="*/ 0 h 6860458"/>
              <a:gd name="connsiteX2" fmla="*/ 9628068 w 9628068"/>
              <a:gd name="connsiteY2" fmla="*/ 6860458 h 6860458"/>
              <a:gd name="connsiteX3" fmla="*/ 5546749 w 9628068"/>
              <a:gd name="connsiteY3" fmla="*/ 6860458 h 6860458"/>
              <a:gd name="connsiteX4" fmla="*/ 5546749 w 9628068"/>
              <a:gd name="connsiteY4" fmla="*/ 6856826 h 6860458"/>
              <a:gd name="connsiteX5" fmla="*/ 0 w 9628068"/>
              <a:gd name="connsiteY5" fmla="*/ 6854372 h 6860458"/>
              <a:gd name="connsiteX6" fmla="*/ 2824287 w 9628068"/>
              <a:gd name="connsiteY6" fmla="*/ 1947645 h 6860458"/>
              <a:gd name="connsiteX7" fmla="*/ 5329551 w 9628068"/>
              <a:gd name="connsiteY7" fmla="*/ 2939 h 6860458"/>
              <a:gd name="connsiteX8" fmla="*/ 5546749 w 9628068"/>
              <a:gd name="connsiteY8" fmla="*/ 553 h 686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28068" h="6860458">
                <a:moveTo>
                  <a:pt x="5546749" y="0"/>
                </a:moveTo>
                <a:lnTo>
                  <a:pt x="9628068" y="0"/>
                </a:lnTo>
                <a:lnTo>
                  <a:pt x="9628068" y="6860458"/>
                </a:lnTo>
                <a:lnTo>
                  <a:pt x="5546749" y="6860458"/>
                </a:lnTo>
                <a:lnTo>
                  <a:pt x="5546749" y="6856826"/>
                </a:lnTo>
                <a:lnTo>
                  <a:pt x="0" y="6854372"/>
                </a:lnTo>
                <a:lnTo>
                  <a:pt x="2824287" y="1947645"/>
                </a:lnTo>
                <a:cubicBezTo>
                  <a:pt x="3457330" y="622345"/>
                  <a:pt x="4236791" y="49874"/>
                  <a:pt x="5329551" y="2939"/>
                </a:cubicBezTo>
                <a:lnTo>
                  <a:pt x="5546749" y="55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68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904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529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4" r:id="rId2"/>
    <p:sldLayoutId id="2147483751" r:id="rId3"/>
    <p:sldLayoutId id="2147483758" r:id="rId4"/>
    <p:sldLayoutId id="2147483759" r:id="rId5"/>
    <p:sldLayoutId id="2147483743" r:id="rId6"/>
    <p:sldLayoutId id="2147483752" r:id="rId7"/>
    <p:sldLayoutId id="2147483753" r:id="rId8"/>
    <p:sldLayoutId id="2147483749" r:id="rId9"/>
    <p:sldLayoutId id="2147483757" r:id="rId10"/>
    <p:sldLayoutId id="2147483746" r:id="rId11"/>
    <p:sldLayoutId id="2147483747" r:id="rId12"/>
    <p:sldLayoutId id="2147483745" r:id="rId13"/>
    <p:sldLayoutId id="2147483755" r:id="rId14"/>
    <p:sldLayoutId id="2147483756" r:id="rId15"/>
    <p:sldLayoutId id="2147483741" r:id="rId16"/>
    <p:sldLayoutId id="2147483748" r:id="rId17"/>
    <p:sldLayoutId id="2147483760" r:id="rId1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 i="0" kern="1200">
          <a:solidFill>
            <a:schemeClr val="accent2"/>
          </a:solidFill>
          <a:latin typeface="IBM Plex Sans" panose="020B0503050203000203" pitchFamily="34" charset="77"/>
          <a:ea typeface="+mj-ea"/>
          <a:cs typeface="IBM Plex Sans" panose="020B0503050203000203" pitchFamily="34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1pPr>
      <a:lvl2pPr marL="914400" indent="-4572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2pPr>
      <a:lvl3pPr marL="1257300" indent="-3429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ebridge.social/the-gender-gap-for-women-in-technolog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bbble.com/shots/3466252-Quote-Steve-Jobs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jpeg"/><Relationship Id="rId7" Type="http://schemas.openxmlformats.org/officeDocument/2006/relationships/image" Target="../media/image27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Relationship Id="rId9" Type="http://schemas.openxmlformats.org/officeDocument/2006/relationships/image" Target="../media/image29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theguardian.com/lifeandstyle/2021/oct/11/lego-to-remove-gender-bias-after-survey-shows-impact-on-children-stereotypes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DthKXHDF7aU" TargetMode="Externa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usinesswire.com/news/home/20220308005155/en/Talent-Works-77-of-Women-in-Tech-Have-Experienced-Toxic-Work-Cultures-Within-the-Last-Five-Years#:~:text=Years%20%7C%20Business%20Wire-,Talent%20Works%3A%2077%25%20of%20Women%20in%20Tech%20Have%20Experienced%20Toxic,Within%20the%20Last%20Five%20Years&amp;text=BOSTON%2D%2D(BUSINESS%20WIRE)%2D%2D,with%2021%25%20experiencing%20it%20frequently." TargetMode="Externa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org/" TargetMode="External"/><Relationship Id="rId7" Type="http://schemas.openxmlformats.org/officeDocument/2006/relationships/hyperlink" Target="https://www.create-learn.us/blog/coding-for-girls-best-platforms/" TargetMode="External"/><Relationship Id="rId2" Type="http://schemas.openxmlformats.org/officeDocument/2006/relationships/hyperlink" Target="https://girlswhocode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codespark.com/?utm_medium=paid_search&amp;utm_source=google&amp;utm_campaign=Google_US_Search_Brand_15848964900&amp;utm_content=127289604210&amp;utm_term=codespark%20academy&amp;gclid=CjwKCAjw5P2aBhAlEiwAAdY7dJSl-kM7YGNizoznCZdYD0eutltf1ruhLKZ9kGhjKp9awdXg-xVPthoCDoUQAvD_BwE" TargetMode="External"/><Relationship Id="rId5" Type="http://schemas.openxmlformats.org/officeDocument/2006/relationships/hyperlink" Target="https://www.techgirlz.org/about/" TargetMode="External"/><Relationship Id="rId4" Type="http://schemas.openxmlformats.org/officeDocument/2006/relationships/hyperlink" Target="https://scratch.mit.edu/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orbes.com/sites/unicefusa/2022/08/18/unicef-10-things-keeping-girls-away-from-school/?sh=67d9ef527889" TargetMode="External"/><Relationship Id="rId3" Type="http://schemas.openxmlformats.org/officeDocument/2006/relationships/hyperlink" Target="https://query.prod.cms.rt.microsoft.com/cms/api/am/binary/RE1UMWz" TargetMode="External"/><Relationship Id="rId7" Type="http://schemas.openxmlformats.org/officeDocument/2006/relationships/hyperlink" Target="https://www.qwase.org/post/the-story-of-airbags-why-women-were-more-at-risk-of-getting-injured-in-car-accident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xplodingtopics.com/blog/women-in-tech" TargetMode="External"/><Relationship Id="rId5" Type="http://schemas.openxmlformats.org/officeDocument/2006/relationships/hyperlink" Target="https://www.youtube.com/watch?v=k12j-E1LsUU" TargetMode="External"/><Relationship Id="rId4" Type="http://schemas.openxmlformats.org/officeDocument/2006/relationships/hyperlink" Target="https://www.youtube.com/watch?v=14J45xdRESA" TargetMode="External"/><Relationship Id="rId9" Type="http://schemas.openxmlformats.org/officeDocument/2006/relationships/hyperlink" Target="https://swhelper.org/2022/09/16/us-perception-of-the-gender-pay-gap-in-2021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7" Type="http://schemas.openxmlformats.org/officeDocument/2006/relationships/image" Target="../media/image27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D3DC6-0E21-3B7C-58AA-E53F9AB45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302" y="2284944"/>
            <a:ext cx="9548946" cy="1935532"/>
          </a:xfrm>
        </p:spPr>
        <p:txBody>
          <a:bodyPr/>
          <a:lstStyle/>
          <a:p>
            <a:r>
              <a:rPr lang="en-US" b="1" i="0" dirty="0">
                <a:solidFill>
                  <a:srgbClr val="EBEBEB"/>
                </a:solidFill>
                <a:effectLst/>
                <a:latin typeface="IBM Plex Sans" panose="020B0503050203000203" pitchFamily="34" charset="0"/>
              </a:rPr>
              <a:t>Women in Tech: Becoming the Ally</a:t>
            </a:r>
            <a:br>
              <a:rPr lang="en-US" b="1" i="0" dirty="0">
                <a:solidFill>
                  <a:srgbClr val="EBEBEB"/>
                </a:solidFill>
                <a:effectLst/>
                <a:latin typeface="IBM Plex Sans" panose="020B0503050203000203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A839A-3F4A-E325-41C8-892CC1D0E97C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Deepthi </a:t>
            </a:r>
            <a:r>
              <a:rPr lang="en-US" dirty="0" err="1"/>
              <a:t>Goguri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1F57B2-1C66-F8AF-A089-B5B7B82592DA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She/Her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C072DC-FA01-7A62-2880-B33B7417AFB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Database Administrator</a:t>
            </a:r>
          </a:p>
        </p:txBody>
      </p:sp>
    </p:spTree>
    <p:extLst>
      <p:ext uri="{BB962C8B-B14F-4D97-AF65-F5344CB8AC3E}">
        <p14:creationId xmlns:p14="http://schemas.microsoft.com/office/powerpoint/2010/main" val="62736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7786871D-F129-0486-79F5-18CB01F2CC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200130"/>
            <a:ext cx="3381270" cy="3381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A group of children posing for a photo">
            <a:extLst>
              <a:ext uri="{FF2B5EF4-FFF2-40B4-BE49-F238E27FC236}">
                <a16:creationId xmlns:a16="http://schemas.microsoft.com/office/drawing/2014/main" id="{49720B2E-430A-95C6-A65A-4C1972D67F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63" y="295205"/>
            <a:ext cx="9144000" cy="642937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2E6063-64D1-4593-655A-86975D80ACAF}"/>
              </a:ext>
            </a:extLst>
          </p:cNvPr>
          <p:cNvCxnSpPr>
            <a:cxnSpLocks/>
          </p:cNvCxnSpPr>
          <p:nvPr/>
        </p:nvCxnSpPr>
        <p:spPr>
          <a:xfrm>
            <a:off x="1682441" y="998010"/>
            <a:ext cx="532563" cy="708409"/>
          </a:xfrm>
          <a:prstGeom prst="straightConnector1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849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695CB09-C883-36D4-74F0-14FF6FF2C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Globally, there are 129 million girls not in school</a:t>
            </a:r>
          </a:p>
          <a:p>
            <a:r>
              <a:rPr lang="en-US" dirty="0"/>
              <a:t>Women don’t always get to make a choice</a:t>
            </a:r>
          </a:p>
          <a:p>
            <a:r>
              <a:rPr lang="en-US" dirty="0"/>
              <a:t>Every year, almost 12 million girls are married before the age of 18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40C871-FCB6-1E54-FE72-893E565C7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In many cultures…</a:t>
            </a:r>
          </a:p>
        </p:txBody>
      </p:sp>
    </p:spTree>
    <p:extLst>
      <p:ext uri="{BB962C8B-B14F-4D97-AF65-F5344CB8AC3E}">
        <p14:creationId xmlns:p14="http://schemas.microsoft.com/office/powerpoint/2010/main" val="3975596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4095A-DF54-8759-7EC5-1D0906F6F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416" y="1594238"/>
            <a:ext cx="11055927" cy="2790906"/>
          </a:xfrm>
        </p:spPr>
        <p:txBody>
          <a:bodyPr>
            <a:noAutofit/>
          </a:bodyPr>
          <a:lstStyle/>
          <a:p>
            <a:r>
              <a:rPr lang="en-US" sz="5000" dirty="0"/>
              <a:t>Making my choice:</a:t>
            </a:r>
            <a:br>
              <a:rPr lang="en-US" sz="5000" dirty="0"/>
            </a:br>
            <a:br>
              <a:rPr lang="en-US" sz="5000" dirty="0"/>
            </a:br>
            <a:r>
              <a:rPr lang="en-US" sz="5000" dirty="0"/>
              <a:t>When I finally decided to take Computer Technology as my Major…</a:t>
            </a:r>
            <a:br>
              <a:rPr lang="en-US" sz="5000" dirty="0"/>
            </a:br>
            <a:br>
              <a:rPr lang="en-US" sz="5000" dirty="0"/>
            </a:b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476377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02D0650-40FC-8556-1422-3BD113DAF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532" y="403475"/>
            <a:ext cx="9418359" cy="1325563"/>
          </a:xfrm>
        </p:spPr>
        <p:txBody>
          <a:bodyPr>
            <a:normAutofit/>
          </a:bodyPr>
          <a:lstStyle/>
          <a:p>
            <a:r>
              <a:rPr lang="en-US" sz="5000" dirty="0"/>
              <a:t>Pharmacist NOT by Choice</a:t>
            </a:r>
          </a:p>
        </p:txBody>
      </p:sp>
      <p:pic>
        <p:nvPicPr>
          <p:cNvPr id="1026" name="Picture 2" descr="Free Brown Cardboard Box with Sad Face Stock Photo">
            <a:extLst>
              <a:ext uri="{FF2B5EF4-FFF2-40B4-BE49-F238E27FC236}">
                <a16:creationId xmlns:a16="http://schemas.microsoft.com/office/drawing/2014/main" id="{2ABD7A95-B613-4940-4997-488C7727A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1676" y="1266094"/>
            <a:ext cx="3101590" cy="4652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016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74DD3F-9B35-FFDD-1B62-D606B600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380" y="2358646"/>
            <a:ext cx="10881421" cy="1325563"/>
          </a:xfrm>
        </p:spPr>
        <p:txBody>
          <a:bodyPr>
            <a:noAutofit/>
          </a:bodyPr>
          <a:lstStyle/>
          <a:p>
            <a:r>
              <a:rPr lang="en-US" sz="5000" dirty="0"/>
              <a:t>Stood up for myself and decided to do Masters in Computer Technology</a:t>
            </a:r>
          </a:p>
        </p:txBody>
      </p:sp>
    </p:spTree>
    <p:extLst>
      <p:ext uri="{BB962C8B-B14F-4D97-AF65-F5344CB8AC3E}">
        <p14:creationId xmlns:p14="http://schemas.microsoft.com/office/powerpoint/2010/main" val="3334541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D039EA-6300-F7AA-699C-493E1DF4B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Graduated </a:t>
            </a:r>
          </a:p>
        </p:txBody>
      </p:sp>
      <p:pic>
        <p:nvPicPr>
          <p:cNvPr id="4098" name="Picture 2" descr="Free Woman in Black Long Sleeve Dress Standing on Brown Concrete Pathway Stock Photo">
            <a:extLst>
              <a:ext uri="{FF2B5EF4-FFF2-40B4-BE49-F238E27FC236}">
                <a16:creationId xmlns:a16="http://schemas.microsoft.com/office/drawing/2014/main" id="{F77B1CE2-85F0-9000-3042-CEE73FF35B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827" y="569962"/>
            <a:ext cx="3511351" cy="526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5128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4A55ED4-6D4E-9123-5140-C25BB2533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People started questioning me…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Are you Sure???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It’s a challenging job, try for an easy job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You are a woman, think about your kids. Take it easy on your career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For every 100 DBA’s, there are very few women.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4F212A-570C-E943-5524-A2B620E92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I finally wanted to pursue my career as a DBA...</a:t>
            </a:r>
          </a:p>
        </p:txBody>
      </p:sp>
    </p:spTree>
    <p:extLst>
      <p:ext uri="{BB962C8B-B14F-4D97-AF65-F5344CB8AC3E}">
        <p14:creationId xmlns:p14="http://schemas.microsoft.com/office/powerpoint/2010/main" val="1640527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5DF333E-4975-5833-D8FE-E1CBFB6A3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538" y="788966"/>
            <a:ext cx="10515600" cy="570059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000" b="1" dirty="0"/>
              <a:t>74% of high school aged girls showed interest in STEM but only 18% end up choosing STEM</a:t>
            </a:r>
          </a:p>
          <a:p>
            <a:pPr marL="0" indent="0">
              <a:buNone/>
            </a:pPr>
            <a:endParaRPr lang="en-US" sz="5000" dirty="0"/>
          </a:p>
          <a:p>
            <a:pPr marL="0" indent="0">
              <a:buNone/>
            </a:pPr>
            <a:endParaRPr lang="en-US" sz="1200" b="1" i="1" dirty="0"/>
          </a:p>
          <a:p>
            <a:pPr marL="0" indent="0">
              <a:buNone/>
            </a:pPr>
            <a:endParaRPr lang="en-US" sz="1200" b="1" i="1" dirty="0"/>
          </a:p>
          <a:p>
            <a:pPr marL="0" indent="0">
              <a:buNone/>
            </a:pPr>
            <a:endParaRPr lang="en-US" sz="1200" b="1" i="1" dirty="0"/>
          </a:p>
          <a:p>
            <a:pPr marL="0" indent="0">
              <a:buNone/>
            </a:pPr>
            <a:r>
              <a:rPr lang="en-US" sz="1200" b="1" i="1" dirty="0"/>
              <a:t>                                                                                                              Source: </a:t>
            </a:r>
            <a:r>
              <a:rPr lang="en-US" sz="1200" b="1" i="1" dirty="0">
                <a:hlinkClick r:id="rId3"/>
              </a:rPr>
              <a:t>https://thebridge.social/the-gender-gap-for-women-in-technology/</a:t>
            </a:r>
            <a:endParaRPr lang="en-US" sz="1200" b="1" i="1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5000" dirty="0"/>
          </a:p>
          <a:p>
            <a:pPr marL="0" indent="0">
              <a:buNone/>
            </a:pPr>
            <a:r>
              <a:rPr lang="en-US" sz="5000" b="1" i="1" dirty="0"/>
              <a:t>                                                                                                                                                                                                               </a:t>
            </a:r>
            <a:endParaRPr lang="en-US" sz="5000" i="1" dirty="0"/>
          </a:p>
        </p:txBody>
      </p:sp>
    </p:spTree>
    <p:extLst>
      <p:ext uri="{BB962C8B-B14F-4D97-AF65-F5344CB8AC3E}">
        <p14:creationId xmlns:p14="http://schemas.microsoft.com/office/powerpoint/2010/main" val="13114511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E676A8-637A-2D8B-069F-E187FE154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657789"/>
            <a:ext cx="11806813" cy="2165173"/>
          </a:xfrm>
        </p:spPr>
        <p:txBody>
          <a:bodyPr>
            <a:noAutofit/>
          </a:bodyPr>
          <a:lstStyle/>
          <a:p>
            <a:r>
              <a:rPr lang="en-US" sz="5000" dirty="0"/>
              <a:t>How to increase this percentage?</a:t>
            </a:r>
          </a:p>
        </p:txBody>
      </p:sp>
    </p:spTree>
    <p:extLst>
      <p:ext uri="{BB962C8B-B14F-4D97-AF65-F5344CB8AC3E}">
        <p14:creationId xmlns:p14="http://schemas.microsoft.com/office/powerpoint/2010/main" val="1279469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erson, person&#10;&#10;Description automatically generated">
            <a:extLst>
              <a:ext uri="{FF2B5EF4-FFF2-40B4-BE49-F238E27FC236}">
                <a16:creationId xmlns:a16="http://schemas.microsoft.com/office/drawing/2014/main" id="{0461EFAC-8A0E-D546-A75C-CBB9A2B44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707" y="82009"/>
            <a:ext cx="8462387" cy="63467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D754A43-80FD-3C33-E6C1-979B9C72E5BE}"/>
              </a:ext>
            </a:extLst>
          </p:cNvPr>
          <p:cNvSpPr txBox="1"/>
          <p:nvPr/>
        </p:nvSpPr>
        <p:spPr>
          <a:xfrm>
            <a:off x="5375688" y="6498992"/>
            <a:ext cx="71460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  <a:latin typeface="IBM Plex Sans" panose="020B0503050203000203" pitchFamily="34" charset="0"/>
              </a:rPr>
              <a:t>Source: </a:t>
            </a:r>
            <a:r>
              <a:rPr lang="en-US" sz="1200" i="1" dirty="0">
                <a:solidFill>
                  <a:schemeClr val="bg1"/>
                </a:solidFill>
                <a:latin typeface="IBM Plex Sans" panose="020B0503050203000203" pitchFamily="34" charset="0"/>
                <a:hlinkClick r:id="rId3"/>
              </a:rPr>
              <a:t>https://dribbble.com/shots/3466252-Quote-Steve-Jobs</a:t>
            </a:r>
            <a:endParaRPr lang="en-US" sz="1200" i="1" dirty="0">
              <a:solidFill>
                <a:schemeClr val="bg1"/>
              </a:solidFill>
              <a:latin typeface="IBM Plex Sans" panose="020B0503050203000203" pitchFamily="34" charset="0"/>
            </a:endParaRPr>
          </a:p>
          <a:p>
            <a:endParaRPr lang="en-US" sz="1200" i="1" dirty="0">
              <a:solidFill>
                <a:schemeClr val="bg1"/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167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B9AB1-216F-FE29-96AF-0ECF13C79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Deepthi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C7A6F-ECAA-0D1A-B59E-FE59786C2C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Administrator</a:t>
            </a:r>
          </a:p>
        </p:txBody>
      </p:sp>
      <p:pic>
        <p:nvPicPr>
          <p:cNvPr id="13" name="Picture Placeholder 1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7B88E9AD-6EFA-1E48-712A-8A0590DBE5E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35" b="12435"/>
          <a:stretch>
            <a:fillRect/>
          </a:stretch>
        </p:blipFill>
        <p:spPr/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5843B6-5FB0-CBE1-9EF8-B0923FB5B65D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@dbanuggets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7B5920-601A-5AD5-63D4-A23EF58CC7FB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https://dbanuggets.com/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99AE189-B114-E968-F249-42D911496A2A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https://www.linkedin.com/in/deepthigoguri/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149FA5-F374-7687-F9D8-CEBE75CA070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702439" y="2663734"/>
            <a:ext cx="5065019" cy="30858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Data Platform MVP</a:t>
            </a:r>
          </a:p>
          <a:p>
            <a:r>
              <a:rPr lang="en-US" dirty="0"/>
              <a:t>Co-Organizer for DEI User Group, Microsoft Data and AI South Florida User Group</a:t>
            </a:r>
          </a:p>
          <a:p>
            <a:r>
              <a:rPr lang="en-US" dirty="0"/>
              <a:t>Volunteer for Data Platform WIT User Group</a:t>
            </a:r>
          </a:p>
          <a:p>
            <a:r>
              <a:rPr lang="en-US" dirty="0"/>
              <a:t>Loves Arts and Crafts</a:t>
            </a:r>
          </a:p>
          <a:p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BA7402B-BA95-563F-5588-70B92BE6A861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424541" y="2039695"/>
            <a:ext cx="6035251" cy="404813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She/Her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08A68A1-C737-9421-2FE5-D3216C546AA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err="1"/>
              <a:t>Goguri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E95A9A8-385E-49C0-722C-E30B1B198F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9894" y="4769333"/>
            <a:ext cx="457200" cy="4572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71349C7-9E01-28E7-C43D-3CC22A1872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2555" y="5822085"/>
            <a:ext cx="457200" cy="4572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5771860-BCA0-A5EA-1FB9-759059F8387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79894" y="5292391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7635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F90302-5FAE-9A9F-E5BB-043357343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7" y="162025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Cultural Factors</a:t>
            </a:r>
          </a:p>
          <a:p>
            <a:r>
              <a:rPr lang="en-US" dirty="0"/>
              <a:t>Unconscious bias</a:t>
            </a:r>
          </a:p>
          <a:p>
            <a:r>
              <a:rPr lang="en-US" dirty="0"/>
              <a:t>Lack of Exposure</a:t>
            </a:r>
          </a:p>
          <a:p>
            <a:r>
              <a:rPr lang="en-US" dirty="0"/>
              <a:t>Unequal pay</a:t>
            </a:r>
          </a:p>
          <a:p>
            <a:r>
              <a:rPr lang="en-US" dirty="0"/>
              <a:t>Toxic work environments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B0BD53-1F8D-FBC9-F584-5797D62D1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Many Reasons..</a:t>
            </a:r>
          </a:p>
        </p:txBody>
      </p:sp>
    </p:spTree>
    <p:extLst>
      <p:ext uri="{BB962C8B-B14F-4D97-AF65-F5344CB8AC3E}">
        <p14:creationId xmlns:p14="http://schemas.microsoft.com/office/powerpoint/2010/main" val="38407470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8D2A0DE-5BEC-7C10-E33D-8B5A54114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746" y="2296621"/>
            <a:ext cx="9418359" cy="1325563"/>
          </a:xfrm>
        </p:spPr>
        <p:txBody>
          <a:bodyPr>
            <a:normAutofit/>
          </a:bodyPr>
          <a:lstStyle/>
          <a:p>
            <a:r>
              <a:rPr lang="en-US" sz="6000" dirty="0"/>
              <a:t>Cultural Factors</a:t>
            </a:r>
          </a:p>
        </p:txBody>
      </p:sp>
    </p:spTree>
    <p:extLst>
      <p:ext uri="{BB962C8B-B14F-4D97-AF65-F5344CB8AC3E}">
        <p14:creationId xmlns:p14="http://schemas.microsoft.com/office/powerpoint/2010/main" val="39006562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CD3B075-B39C-08F1-BF20-A751D55A6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051" y="1596933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Gender discrimination since birth</a:t>
            </a:r>
          </a:p>
          <a:p>
            <a:r>
              <a:rPr lang="en-US" dirty="0"/>
              <a:t>Many countries, educating a girl child is a big thing</a:t>
            </a:r>
          </a:p>
          <a:p>
            <a:r>
              <a:rPr lang="en-US" dirty="0"/>
              <a:t>Challenges don’t stop there</a:t>
            </a:r>
          </a:p>
          <a:p>
            <a:r>
              <a:rPr lang="en-US" dirty="0"/>
              <a:t>Gender and racial discrimination (imbalance and opportunities)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A6B6B3-DF4E-67A1-E3CB-09DD0226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Cultural Factors</a:t>
            </a:r>
          </a:p>
        </p:txBody>
      </p:sp>
    </p:spTree>
    <p:extLst>
      <p:ext uri="{BB962C8B-B14F-4D97-AF65-F5344CB8AC3E}">
        <p14:creationId xmlns:p14="http://schemas.microsoft.com/office/powerpoint/2010/main" val="36202097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8D2A0DE-5BEC-7C10-E33D-8B5A54114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02" y="2431936"/>
            <a:ext cx="9418359" cy="1325563"/>
          </a:xfrm>
        </p:spPr>
        <p:txBody>
          <a:bodyPr>
            <a:noAutofit/>
          </a:bodyPr>
          <a:lstStyle/>
          <a:p>
            <a:r>
              <a:rPr lang="en-US" sz="5000" dirty="0"/>
              <a:t>Unconscious bias</a:t>
            </a:r>
            <a:br>
              <a:rPr lang="en-US" sz="5000" dirty="0"/>
            </a:br>
            <a:r>
              <a:rPr lang="en-US" sz="5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99551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1C9A6D-B670-5572-FFDD-259EACBE1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43418"/>
            <a:ext cx="12192000" cy="22874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55960C-6564-6DF4-43BE-3B191BEE9E46}"/>
              </a:ext>
            </a:extLst>
          </p:cNvPr>
          <p:cNvSpPr txBox="1"/>
          <p:nvPr/>
        </p:nvSpPr>
        <p:spPr>
          <a:xfrm>
            <a:off x="50572" y="5654338"/>
            <a:ext cx="116029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>
                <a:latin typeface="IBM Plex Sans" panose="020B0503050203000203" pitchFamily="34" charset="0"/>
              </a:rPr>
              <a:t>Source: </a:t>
            </a:r>
            <a:r>
              <a:rPr lang="en-US" sz="1200" i="1" dirty="0">
                <a:latin typeface="IBM Plex Sans" panose="020B0503050203000203" pitchFamily="34" charset="0"/>
                <a:hlinkClick r:id="rId4"/>
              </a:rPr>
              <a:t>https://www.theguardian.com/lifeandstyle/2021/oct/11/lego-to-remove-gender-bias-after-survey-shows-impact-on-children-stereotypes</a:t>
            </a:r>
            <a:endParaRPr lang="en-US" sz="1200" i="1" dirty="0">
              <a:latin typeface="IBM Plex Sans" panose="020B0503050203000203" pitchFamily="34" charset="0"/>
            </a:endParaRPr>
          </a:p>
          <a:p>
            <a:endParaRPr lang="en-US" sz="1200" i="1" dirty="0">
              <a:latin typeface="IBM Plex Sans" panose="020B050305020300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DC8C7E-A2F0-C43A-71F4-E7CD6809AAE2}"/>
              </a:ext>
            </a:extLst>
          </p:cNvPr>
          <p:cNvSpPr txBox="1"/>
          <p:nvPr/>
        </p:nvSpPr>
        <p:spPr>
          <a:xfrm>
            <a:off x="544986" y="530076"/>
            <a:ext cx="823645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5000" i="0" dirty="0">
                <a:latin typeface="IBM Plex Sans" panose="020B0503050203000203" pitchFamily="34" charset="77"/>
                <a:ea typeface="Roboto" panose="02000000000000000000" pitchFamily="2" charset="0"/>
              </a:rPr>
              <a:t>Gender Stereotypes</a:t>
            </a:r>
          </a:p>
        </p:txBody>
      </p:sp>
    </p:spTree>
    <p:extLst>
      <p:ext uri="{BB962C8B-B14F-4D97-AF65-F5344CB8AC3E}">
        <p14:creationId xmlns:p14="http://schemas.microsoft.com/office/powerpoint/2010/main" val="3618623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52E4616-88A8-3B6A-D233-C4CF2FF1E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047" y="492942"/>
            <a:ext cx="11366436" cy="1325563"/>
          </a:xfrm>
        </p:spPr>
        <p:txBody>
          <a:bodyPr>
            <a:noAutofit/>
          </a:bodyPr>
          <a:lstStyle/>
          <a:p>
            <a:r>
              <a:rPr lang="en-US" sz="5000" dirty="0"/>
              <a:t>When asked parents what career choice their kids may chose in the future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18D718A-3434-E478-9985-768E273DB4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6915194"/>
              </p:ext>
            </p:extLst>
          </p:nvPr>
        </p:nvGraphicFramePr>
        <p:xfrm>
          <a:off x="1302120" y="2810895"/>
          <a:ext cx="8128000" cy="292608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39633646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5853934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600" dirty="0"/>
                        <a:t>Parents of Boys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/>
                        <a:t>Parents of Girls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557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/>
                        <a:t>Computers</a:t>
                      </a:r>
                    </a:p>
                    <a:p>
                      <a:r>
                        <a:rPr lang="en-US" sz="3600" dirty="0"/>
                        <a:t>Science</a:t>
                      </a:r>
                    </a:p>
                    <a:p>
                      <a:r>
                        <a:rPr lang="en-US" sz="3600" dirty="0"/>
                        <a:t>Engineering</a:t>
                      </a:r>
                    </a:p>
                    <a:p>
                      <a:r>
                        <a:rPr lang="en-US" sz="3600" dirty="0"/>
                        <a:t>Sports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/>
                        <a:t>Health</a:t>
                      </a:r>
                    </a:p>
                    <a:p>
                      <a:pPr algn="l"/>
                      <a:r>
                        <a:rPr lang="en-US" sz="3600" dirty="0"/>
                        <a:t>Teaching</a:t>
                      </a:r>
                    </a:p>
                    <a:p>
                      <a:pPr algn="l"/>
                      <a:r>
                        <a:rPr lang="en-US" sz="3600" dirty="0"/>
                        <a:t>Art</a:t>
                      </a:r>
                    </a:p>
                    <a:p>
                      <a:pPr algn="l"/>
                      <a:r>
                        <a:rPr lang="en-US" sz="3600" dirty="0"/>
                        <a:t>Beauty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336403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DC7726-0272-C8F5-C87A-F8096171FA17}"/>
              </a:ext>
            </a:extLst>
          </p:cNvPr>
          <p:cNvSpPr txBox="1"/>
          <p:nvPr/>
        </p:nvSpPr>
        <p:spPr>
          <a:xfrm>
            <a:off x="5528429" y="6365058"/>
            <a:ext cx="60953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>
                <a:latin typeface="IBM Plex Sans" panose="020B0503050203000203" pitchFamily="34" charset="0"/>
              </a:rPr>
              <a:t>Source: </a:t>
            </a:r>
            <a:r>
              <a:rPr lang="en-US" sz="1200" i="1" dirty="0">
                <a:latin typeface="IBM Plex Sans" panose="020B0503050203000203" pitchFamily="34" charset="0"/>
                <a:hlinkClick r:id="rId2"/>
              </a:rPr>
              <a:t>https://www.youtube.com/watch?v=DthKXHDF7aU</a:t>
            </a:r>
            <a:endParaRPr lang="en-US" sz="1200" i="1" dirty="0">
              <a:latin typeface="IBM Plex Sans" panose="020B0503050203000203" pitchFamily="34" charset="0"/>
            </a:endParaRPr>
          </a:p>
          <a:p>
            <a:endParaRPr lang="en-US" sz="1200" i="1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9039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043BBB-3D67-143C-E658-BC9975D44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937" y="1821523"/>
            <a:ext cx="10515600" cy="4351338"/>
          </a:xfrm>
        </p:spPr>
        <p:txBody>
          <a:bodyPr/>
          <a:lstStyle/>
          <a:p>
            <a:r>
              <a:rPr lang="en-US" dirty="0"/>
              <a:t>Lack of confidence</a:t>
            </a:r>
          </a:p>
          <a:p>
            <a:r>
              <a:rPr lang="en-US" dirty="0"/>
              <a:t>Lack of Self worth</a:t>
            </a:r>
          </a:p>
          <a:p>
            <a:r>
              <a:rPr lang="en-US" dirty="0"/>
              <a:t>They start believing tech is not for women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D7AE88-5861-0E80-CF01-FBD7E8CBA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04" y="603654"/>
            <a:ext cx="11870792" cy="1325563"/>
          </a:xfrm>
        </p:spPr>
        <p:txBody>
          <a:bodyPr>
            <a:noAutofit/>
          </a:bodyPr>
          <a:lstStyle/>
          <a:p>
            <a:r>
              <a:rPr lang="en-US" sz="5000" dirty="0"/>
              <a:t>Unconscious bias can affect Women </a:t>
            </a:r>
          </a:p>
        </p:txBody>
      </p:sp>
    </p:spTree>
    <p:extLst>
      <p:ext uri="{BB962C8B-B14F-4D97-AF65-F5344CB8AC3E}">
        <p14:creationId xmlns:p14="http://schemas.microsoft.com/office/powerpoint/2010/main" val="9830691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529EA7-AFD2-BBBB-0E48-62992A904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90" y="2288938"/>
            <a:ext cx="9418359" cy="1325563"/>
          </a:xfrm>
        </p:spPr>
        <p:txBody>
          <a:bodyPr>
            <a:noAutofit/>
          </a:bodyPr>
          <a:lstStyle/>
          <a:p>
            <a:r>
              <a:rPr lang="en-US" sz="5400" dirty="0"/>
              <a:t>Lack of Exposure</a:t>
            </a:r>
            <a:br>
              <a:rPr lang="en-US" sz="5400" dirty="0"/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1353179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BE6E4D-DCB0-C322-8DAB-C667098F6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Computers and Technology</a:t>
            </a:r>
          </a:p>
          <a:p>
            <a:r>
              <a:rPr lang="en-US" dirty="0"/>
              <a:t>Coding</a:t>
            </a:r>
          </a:p>
          <a:p>
            <a:r>
              <a:rPr lang="en-US" dirty="0"/>
              <a:t>Inspiring teachers</a:t>
            </a:r>
          </a:p>
          <a:p>
            <a:r>
              <a:rPr lang="en-US" dirty="0"/>
              <a:t>Not many role models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0A1EE9-FC29-03B1-3631-9AE96D389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Lack of Exposure</a:t>
            </a:r>
          </a:p>
        </p:txBody>
      </p:sp>
    </p:spTree>
    <p:extLst>
      <p:ext uri="{BB962C8B-B14F-4D97-AF65-F5344CB8AC3E}">
        <p14:creationId xmlns:p14="http://schemas.microsoft.com/office/powerpoint/2010/main" val="19558577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DEA083-4D75-2379-00FC-DC47C3C1F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576" y="1952702"/>
            <a:ext cx="9418359" cy="1325563"/>
          </a:xfrm>
        </p:spPr>
        <p:txBody>
          <a:bodyPr>
            <a:noAutofit/>
          </a:bodyPr>
          <a:lstStyle/>
          <a:p>
            <a:r>
              <a:rPr lang="en-US" sz="5000" dirty="0"/>
              <a:t>Unequal pay</a:t>
            </a:r>
            <a:br>
              <a:rPr lang="en-US" sz="5000" dirty="0"/>
            </a:b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711219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768A3D-8F19-74C4-80BE-B7FF5296B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393" y="2563669"/>
            <a:ext cx="10677561" cy="1325563"/>
          </a:xfrm>
        </p:spPr>
        <p:txBody>
          <a:bodyPr>
            <a:noAutofit/>
          </a:bodyPr>
          <a:lstStyle/>
          <a:p>
            <a:pPr algn="ctr"/>
            <a:r>
              <a:rPr lang="en-US" sz="5000" dirty="0"/>
              <a:t>“I am the only woman </a:t>
            </a:r>
            <a:br>
              <a:rPr lang="en-US" sz="5000" dirty="0"/>
            </a:br>
            <a:r>
              <a:rPr lang="en-US" sz="5000" dirty="0"/>
              <a:t>in this Room”</a:t>
            </a:r>
          </a:p>
        </p:txBody>
      </p:sp>
    </p:spTree>
    <p:extLst>
      <p:ext uri="{BB962C8B-B14F-4D97-AF65-F5344CB8AC3E}">
        <p14:creationId xmlns:p14="http://schemas.microsoft.com/office/powerpoint/2010/main" val="3316532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4A4F17-3565-0A74-9682-81FAFBFE7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7" y="1596000"/>
            <a:ext cx="10515600" cy="4351338"/>
          </a:xfrm>
        </p:spPr>
        <p:txBody>
          <a:bodyPr/>
          <a:lstStyle/>
          <a:p>
            <a:r>
              <a:rPr lang="en-US" dirty="0"/>
              <a:t>Overall, women are paid 82 cents for every dollar paid to men.</a:t>
            </a:r>
          </a:p>
          <a:p>
            <a:r>
              <a:rPr lang="en-US" dirty="0"/>
              <a:t>For women of color, that number drops to 66 cents for every dollar paid to men.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F2B0B1-75D1-059D-D477-D299E11FD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000" dirty="0"/>
              <a:t>Unequal pay</a:t>
            </a:r>
            <a:br>
              <a:rPr lang="en-US" sz="5000" dirty="0"/>
            </a:b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9111667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85D7893-99E0-0859-8889-DAAC41F1C8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457211"/>
              </p:ext>
            </p:extLst>
          </p:nvPr>
        </p:nvGraphicFramePr>
        <p:xfrm>
          <a:off x="459250" y="975905"/>
          <a:ext cx="11106475" cy="55915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5B37457-8228-2D49-62D2-7B3121CFB76A}"/>
              </a:ext>
            </a:extLst>
          </p:cNvPr>
          <p:cNvSpPr txBox="1"/>
          <p:nvPr/>
        </p:nvSpPr>
        <p:spPr>
          <a:xfrm>
            <a:off x="2529882" y="85373"/>
            <a:ext cx="69816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i="0" dirty="0">
                <a:latin typeface="IBM Plex Sans" panose="020B0503050203000203" pitchFamily="34" charset="0"/>
                <a:ea typeface="Roboto" panose="02000000000000000000" pitchFamily="2" charset="0"/>
              </a:rPr>
              <a:t>The Wage Gap in 2022</a:t>
            </a:r>
          </a:p>
        </p:txBody>
      </p:sp>
    </p:spTree>
    <p:extLst>
      <p:ext uri="{BB962C8B-B14F-4D97-AF65-F5344CB8AC3E}">
        <p14:creationId xmlns:p14="http://schemas.microsoft.com/office/powerpoint/2010/main" val="13877583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534FB2A-A81F-5C4C-5AA7-836D95359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344" y="1498444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Be aware of how much your role and experience makes in your area</a:t>
            </a:r>
          </a:p>
          <a:p>
            <a:r>
              <a:rPr lang="en-US" dirty="0"/>
              <a:t>Make sure your work is getting noticed </a:t>
            </a:r>
          </a:p>
          <a:p>
            <a:r>
              <a:rPr lang="en-US" dirty="0"/>
              <a:t>Be open to talk with your manager, do not sell yourself short</a:t>
            </a:r>
          </a:p>
          <a:p>
            <a:r>
              <a:rPr lang="en-US" dirty="0"/>
              <a:t>Take the challenging assignments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89ACB-C223-3E6C-66C4-E21D6C67E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Actionable Steps</a:t>
            </a:r>
          </a:p>
        </p:txBody>
      </p:sp>
    </p:spTree>
    <p:extLst>
      <p:ext uri="{BB962C8B-B14F-4D97-AF65-F5344CB8AC3E}">
        <p14:creationId xmlns:p14="http://schemas.microsoft.com/office/powerpoint/2010/main" val="40242264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8CCA76F-4106-9434-AE18-60AA82AE4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759" y="2553303"/>
            <a:ext cx="9418359" cy="1325563"/>
          </a:xfrm>
        </p:spPr>
        <p:txBody>
          <a:bodyPr>
            <a:noAutofit/>
          </a:bodyPr>
          <a:lstStyle/>
          <a:p>
            <a:r>
              <a:rPr lang="en-US" sz="5000" dirty="0"/>
              <a:t>Toxic work environments</a:t>
            </a:r>
            <a:br>
              <a:rPr lang="en-US" sz="5000" dirty="0"/>
            </a:b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31744999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4354EA6-A72E-AA35-2F50-B108D4A43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045" y="1531993"/>
            <a:ext cx="10980659" cy="178307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000" b="1" i="0" dirty="0">
                <a:solidFill>
                  <a:srgbClr val="1D2228"/>
                </a:solidFill>
                <a:effectLst/>
                <a:latin typeface="IBM Plex Sans" panose="020B0503050203000203" pitchFamily="34" charset="0"/>
              </a:rPr>
              <a:t>77% of Women in Tech Have Experienced a Toxic Work Culture Within the Last Five Years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DC1C46-B7CC-FFE4-1571-F606E7372828}"/>
              </a:ext>
            </a:extLst>
          </p:cNvPr>
          <p:cNvSpPr txBox="1"/>
          <p:nvPr/>
        </p:nvSpPr>
        <p:spPr>
          <a:xfrm>
            <a:off x="8283389" y="6088580"/>
            <a:ext cx="2268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>
                <a:latin typeface="IBM Plex Sans" panose="020B0503050203000203" pitchFamily="34" charset="77"/>
                <a:ea typeface="Roboto" panose="02000000000000000000" pitchFamily="2" charset="0"/>
              </a:rPr>
              <a:t>Source: </a:t>
            </a:r>
            <a:r>
              <a:rPr lang="en-US" sz="1200" dirty="0">
                <a:latin typeface="IBM Plex Sans" panose="020B0503050203000203" pitchFamily="34" charset="77"/>
                <a:ea typeface="Roboto" panose="02000000000000000000" pitchFamily="2" charset="0"/>
                <a:hlinkClick r:id="rId2"/>
              </a:rPr>
              <a:t>Here</a:t>
            </a:r>
            <a:endParaRPr lang="en-US" sz="1200" i="0" dirty="0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3357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FDF43508-77CE-581E-7980-2B53F9828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295" y="2474712"/>
            <a:ext cx="9418638" cy="1325562"/>
          </a:xfrm>
        </p:spPr>
        <p:txBody>
          <a:bodyPr>
            <a:noAutofit/>
          </a:bodyPr>
          <a:lstStyle/>
          <a:p>
            <a:r>
              <a:rPr lang="en-US" sz="5000" dirty="0">
                <a:latin typeface="IBM Plex Sans" panose="020B0503050203000203" pitchFamily="34" charset="0"/>
              </a:rPr>
              <a:t>Workplace Harassment: </a:t>
            </a:r>
            <a:br>
              <a:rPr lang="en-US" sz="5000" dirty="0">
                <a:latin typeface="IBM Plex Sans" panose="020B0503050203000203" pitchFamily="34" charset="0"/>
              </a:rPr>
            </a:br>
            <a:r>
              <a:rPr lang="en-US" sz="5000" dirty="0">
                <a:latin typeface="IBM Plex Sans" panose="020B0503050203000203" pitchFamily="34" charset="0"/>
              </a:rPr>
              <a:t>Steps to Stop it</a:t>
            </a:r>
          </a:p>
        </p:txBody>
      </p:sp>
    </p:spTree>
    <p:extLst>
      <p:ext uri="{BB962C8B-B14F-4D97-AF65-F5344CB8AC3E}">
        <p14:creationId xmlns:p14="http://schemas.microsoft.com/office/powerpoint/2010/main" val="36381151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AD630C-04C4-5F39-4C1F-39112B237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937" y="759640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/>
              <a:t>Report to Human resources</a:t>
            </a:r>
          </a:p>
          <a:p>
            <a:r>
              <a:rPr lang="en-US" dirty="0"/>
              <a:t>Tips to support the women</a:t>
            </a:r>
          </a:p>
          <a:p>
            <a:pPr lvl="1"/>
            <a:r>
              <a:rPr lang="en-US" sz="3400" dirty="0"/>
              <a:t>Commit and lead by example</a:t>
            </a:r>
          </a:p>
          <a:p>
            <a:pPr lvl="1"/>
            <a:r>
              <a:rPr lang="en-US" sz="3400" dirty="0"/>
              <a:t>Train employees</a:t>
            </a:r>
          </a:p>
          <a:p>
            <a:pPr lvl="1"/>
            <a:r>
              <a:rPr lang="en-US" sz="3400" dirty="0"/>
              <a:t>Witness anonymous reporting</a:t>
            </a:r>
          </a:p>
          <a:p>
            <a:pPr marL="457200" lvl="1" indent="0">
              <a:buNone/>
            </a:pPr>
            <a:endParaRPr lang="en-US" sz="3400" dirty="0"/>
          </a:p>
          <a:p>
            <a:pPr lvl="1"/>
            <a:endParaRPr lang="en-US" sz="3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3125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08DEC47-4ED1-1669-E3AF-95364220B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988" y="2629364"/>
            <a:ext cx="9418359" cy="1325563"/>
          </a:xfrm>
        </p:spPr>
        <p:txBody>
          <a:bodyPr>
            <a:normAutofit/>
          </a:bodyPr>
          <a:lstStyle/>
          <a:p>
            <a:r>
              <a:rPr lang="en-US" sz="5000" dirty="0"/>
              <a:t>Becoming the Ally</a:t>
            </a:r>
          </a:p>
        </p:txBody>
      </p:sp>
    </p:spTree>
    <p:extLst>
      <p:ext uri="{BB962C8B-B14F-4D97-AF65-F5344CB8AC3E}">
        <p14:creationId xmlns:p14="http://schemas.microsoft.com/office/powerpoint/2010/main" val="10560632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8897A3B-2DEA-CC1C-C5B4-6DBF55771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072" y="1801226"/>
            <a:ext cx="10047160" cy="1325563"/>
          </a:xfrm>
        </p:spPr>
        <p:txBody>
          <a:bodyPr>
            <a:noAutofit/>
          </a:bodyPr>
          <a:lstStyle/>
          <a:p>
            <a:r>
              <a:rPr lang="en-US" sz="5000" dirty="0"/>
              <a:t>Change begins with you…</a:t>
            </a:r>
            <a:br>
              <a:rPr lang="en-US" sz="5000" dirty="0"/>
            </a:br>
            <a:br>
              <a:rPr lang="en-US" sz="5000" dirty="0"/>
            </a:br>
            <a:r>
              <a:rPr lang="en-US" sz="5000" dirty="0"/>
              <a:t>                            One step at a time</a:t>
            </a:r>
          </a:p>
        </p:txBody>
      </p:sp>
    </p:spTree>
    <p:extLst>
      <p:ext uri="{BB962C8B-B14F-4D97-AF65-F5344CB8AC3E}">
        <p14:creationId xmlns:p14="http://schemas.microsoft.com/office/powerpoint/2010/main" val="36281311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8333F0-A474-0BE9-0EB6-77AB8CC57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741" y="16575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Encourage to learn coding</a:t>
            </a:r>
          </a:p>
          <a:p>
            <a:r>
              <a:rPr lang="en-US" dirty="0"/>
              <a:t>Teach the importance of technology and how it can make lives better</a:t>
            </a:r>
          </a:p>
          <a:p>
            <a:r>
              <a:rPr lang="en-US" dirty="0"/>
              <a:t>Tell them anyone can become anything </a:t>
            </a:r>
          </a:p>
          <a:p>
            <a:r>
              <a:rPr lang="en-US" dirty="0"/>
              <a:t>Encourage them to work on challenging tasks and fix the problems as they learn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39EB00A-F467-74A2-1B51-0C3976132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047" y="492942"/>
            <a:ext cx="11272126" cy="1325563"/>
          </a:xfrm>
        </p:spPr>
        <p:txBody>
          <a:bodyPr>
            <a:noAutofit/>
          </a:bodyPr>
          <a:lstStyle/>
          <a:p>
            <a:r>
              <a:rPr lang="en-US" sz="5000" dirty="0"/>
              <a:t>Encourage the little girls in your life</a:t>
            </a:r>
          </a:p>
        </p:txBody>
      </p:sp>
    </p:spTree>
    <p:extLst>
      <p:ext uri="{BB962C8B-B14F-4D97-AF65-F5344CB8AC3E}">
        <p14:creationId xmlns:p14="http://schemas.microsoft.com/office/powerpoint/2010/main" val="2974075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17BED0-9802-737F-B765-0D610726A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972" y="1379863"/>
            <a:ext cx="11716055" cy="4098274"/>
          </a:xfrm>
        </p:spPr>
        <p:txBody>
          <a:bodyPr>
            <a:noAutofit/>
          </a:bodyPr>
          <a:lstStyle/>
          <a:p>
            <a:pPr algn="ctr"/>
            <a:r>
              <a:rPr lang="en-US" sz="4400" dirty="0"/>
              <a:t>Women are 49.7% of the global population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Women are 46.6% of the workforce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Women are 26.2% of the tech workforce </a:t>
            </a:r>
          </a:p>
        </p:txBody>
      </p:sp>
    </p:spTree>
    <p:extLst>
      <p:ext uri="{BB962C8B-B14F-4D97-AF65-F5344CB8AC3E}">
        <p14:creationId xmlns:p14="http://schemas.microsoft.com/office/powerpoint/2010/main" val="42655258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BF58637-8F34-FD31-B3D7-619FBD9E9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741" y="1600101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Girls who code</a:t>
            </a:r>
            <a:endParaRPr lang="en-US" dirty="0"/>
          </a:p>
          <a:p>
            <a:r>
              <a:rPr lang="en-US" dirty="0">
                <a:hlinkClick r:id="rId3"/>
              </a:rPr>
              <a:t>Code.org</a:t>
            </a:r>
            <a:endParaRPr lang="en-US" dirty="0"/>
          </a:p>
          <a:p>
            <a:r>
              <a:rPr lang="en-US" dirty="0">
                <a:hlinkClick r:id="rId4"/>
              </a:rPr>
              <a:t>Scratch</a:t>
            </a:r>
            <a:endParaRPr lang="en-US" dirty="0"/>
          </a:p>
          <a:p>
            <a:r>
              <a:rPr lang="en-US" dirty="0">
                <a:hlinkClick r:id="rId5"/>
              </a:rPr>
              <a:t>Techgirlz</a:t>
            </a:r>
            <a:endParaRPr lang="en-US" dirty="0"/>
          </a:p>
          <a:p>
            <a:r>
              <a:rPr lang="en-US" dirty="0">
                <a:hlinkClick r:id="rId6"/>
              </a:rPr>
              <a:t>Codespark Academy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0D7756-7B96-8BFB-DDEB-E97A0A6D3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553" y="488678"/>
            <a:ext cx="12010207" cy="1325563"/>
          </a:xfrm>
        </p:spPr>
        <p:txBody>
          <a:bodyPr>
            <a:noAutofit/>
          </a:bodyPr>
          <a:lstStyle/>
          <a:p>
            <a:r>
              <a:rPr lang="en-US" sz="5000" dirty="0"/>
              <a:t>Enroll them in the coding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6C983-5CB2-54FA-57E3-8FB22146E4A3}"/>
              </a:ext>
            </a:extLst>
          </p:cNvPr>
          <p:cNvSpPr txBox="1"/>
          <p:nvPr/>
        </p:nvSpPr>
        <p:spPr>
          <a:xfrm>
            <a:off x="4450011" y="6353526"/>
            <a:ext cx="60953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>
                <a:latin typeface="IBM Plex Sans" panose="020B0503050203000203" pitchFamily="34" charset="0"/>
              </a:rPr>
              <a:t>Source: </a:t>
            </a:r>
            <a:r>
              <a:rPr lang="en-US" sz="1200" i="1" dirty="0">
                <a:latin typeface="IBM Plex Sans" panose="020B0503050203000203" pitchFamily="34" charset="0"/>
                <a:hlinkClick r:id="rId7"/>
              </a:rPr>
              <a:t>https://www.create-learn.us/blog/coding-for-girls-best-platforms/</a:t>
            </a:r>
            <a:endParaRPr lang="en-US" sz="1200" i="1" dirty="0">
              <a:latin typeface="IBM Plex Sans" panose="020B0503050203000203" pitchFamily="34" charset="0"/>
            </a:endParaRPr>
          </a:p>
          <a:p>
            <a:endParaRPr lang="en-US" sz="1200" i="1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6816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F0D344-E683-1E3D-23DA-FD41AA2CF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535" y="1456584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Find out your individual biases </a:t>
            </a:r>
          </a:p>
          <a:p>
            <a:r>
              <a:rPr lang="en-US" dirty="0"/>
              <a:t>Pay attention to what people are saying</a:t>
            </a:r>
          </a:p>
          <a:p>
            <a:r>
              <a:rPr lang="en-US" dirty="0"/>
              <a:t>Don’t interrupt when others are talking</a:t>
            </a:r>
          </a:p>
          <a:p>
            <a:r>
              <a:rPr lang="en-US" dirty="0"/>
              <a:t>Encourage the ideas when shared</a:t>
            </a:r>
          </a:p>
          <a:p>
            <a:r>
              <a:rPr lang="en-US" dirty="0"/>
              <a:t>Little behaviors and patterns can affect a woman’s  self confidence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58F4BF4-F99C-D54D-F98B-894D6A20E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Become the Ally</a:t>
            </a:r>
          </a:p>
        </p:txBody>
      </p:sp>
    </p:spTree>
    <p:extLst>
      <p:ext uri="{BB962C8B-B14F-4D97-AF65-F5344CB8AC3E}">
        <p14:creationId xmlns:p14="http://schemas.microsoft.com/office/powerpoint/2010/main" val="25580197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83D5A6-EFDF-8364-9A22-3E3C2407F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7" y="1624703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Intervene when interrupted</a:t>
            </a:r>
          </a:p>
          <a:p>
            <a:r>
              <a:rPr lang="en-US" dirty="0"/>
              <a:t>Invite women to share the ideas</a:t>
            </a:r>
          </a:p>
          <a:p>
            <a:r>
              <a:rPr lang="en-US" dirty="0"/>
              <a:t>Become a Mentor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C9A1DE-1C76-E9EF-5D02-B45582A38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Becoming the Ally</a:t>
            </a:r>
          </a:p>
        </p:txBody>
      </p:sp>
    </p:spTree>
    <p:extLst>
      <p:ext uri="{BB962C8B-B14F-4D97-AF65-F5344CB8AC3E}">
        <p14:creationId xmlns:p14="http://schemas.microsoft.com/office/powerpoint/2010/main" val="32771610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0427FD-105A-CA98-BE13-C1B4D5CB8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842" y="148637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IBM Plex Sans" panose="020B0503050203000203" pitchFamily="34" charset="0"/>
              </a:rPr>
              <a:t>Find women who are ahead of you, connect to them on social media</a:t>
            </a:r>
          </a:p>
          <a:p>
            <a:r>
              <a:rPr lang="en-US" dirty="0">
                <a:latin typeface="IBM Plex Sans" panose="020B0503050203000203" pitchFamily="34" charset="0"/>
              </a:rPr>
              <a:t>Share your story and be vulnerable</a:t>
            </a:r>
          </a:p>
          <a:p>
            <a:r>
              <a:rPr lang="en-US" dirty="0">
                <a:latin typeface="IBM Plex Sans" panose="020B0503050203000203" pitchFamily="34" charset="0"/>
              </a:rPr>
              <a:t>Step out of the bucket others placed you in</a:t>
            </a:r>
          </a:p>
          <a:p>
            <a:r>
              <a:rPr lang="en-US" dirty="0">
                <a:latin typeface="IBM Plex Sans" panose="020B0503050203000203" pitchFamily="34" charset="0"/>
              </a:rPr>
              <a:t>Join Women in tech communities</a:t>
            </a:r>
          </a:p>
          <a:p>
            <a:endParaRPr lang="en-US" dirty="0">
              <a:latin typeface="IBM Plex Sans" panose="020B0503050203000203" pitchFamily="34" charset="0"/>
            </a:endParaRPr>
          </a:p>
          <a:p>
            <a:endParaRPr lang="en-US" dirty="0">
              <a:latin typeface="IBM Plex Sans" panose="020B0503050203000203" pitchFamily="34" charset="0"/>
            </a:endParaRPr>
          </a:p>
          <a:p>
            <a:endParaRPr lang="en-US" dirty="0">
              <a:latin typeface="IBM Plex Sans" panose="020B0503050203000203" pitchFamily="34" charset="0"/>
            </a:endParaRPr>
          </a:p>
          <a:p>
            <a:endParaRPr lang="en-US" dirty="0">
              <a:latin typeface="IBM Plex Sans" panose="020B050305020300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AFAB68-1C27-FE16-623B-E96A6A1BA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Tips for Women</a:t>
            </a:r>
          </a:p>
        </p:txBody>
      </p:sp>
    </p:spTree>
    <p:extLst>
      <p:ext uri="{BB962C8B-B14F-4D97-AF65-F5344CB8AC3E}">
        <p14:creationId xmlns:p14="http://schemas.microsoft.com/office/powerpoint/2010/main" val="28608197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F0543A5-FBB0-85D1-6238-E4E9C9AC4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521" y="1209633"/>
            <a:ext cx="11518160" cy="5039450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IBM Plex Sans" panose="020B0503050203000203" pitchFamily="34" charset="0"/>
                <a:hlinkClick r:id="rId3"/>
              </a:rPr>
              <a:t>https://query.prod.cms.rt.microsoft.com/cms/api/am/binary/RE1UMWz</a:t>
            </a:r>
            <a:endParaRPr lang="en-US" sz="2200" dirty="0">
              <a:latin typeface="IBM Plex Sans" panose="020B0503050203000203" pitchFamily="34" charset="0"/>
            </a:endParaRPr>
          </a:p>
          <a:p>
            <a:r>
              <a:rPr lang="en-US" sz="2200" dirty="0">
                <a:latin typeface="IBM Plex Sans" panose="020B0503050203000203" pitchFamily="34" charset="0"/>
                <a:hlinkClick r:id="rId4"/>
              </a:rPr>
              <a:t>https://www.youtube.com/watch?v=14J45xdRESA</a:t>
            </a:r>
            <a:endParaRPr lang="en-US" sz="2200" dirty="0">
              <a:latin typeface="IBM Plex Sans" panose="020B0503050203000203" pitchFamily="34" charset="0"/>
            </a:endParaRPr>
          </a:p>
          <a:p>
            <a:r>
              <a:rPr lang="en-US" sz="2200" dirty="0">
                <a:latin typeface="IBM Plex Sans" panose="020B0503050203000203" pitchFamily="34" charset="0"/>
                <a:hlinkClick r:id="rId5"/>
              </a:rPr>
              <a:t>https://www.youtube.com/watch?v=k12j-E1LsUU</a:t>
            </a:r>
            <a:endParaRPr lang="en-US" sz="2200" dirty="0">
              <a:latin typeface="IBM Plex Sans" panose="020B0503050203000203" pitchFamily="34" charset="0"/>
            </a:endParaRPr>
          </a:p>
          <a:p>
            <a:r>
              <a:rPr lang="en-US" sz="2200" dirty="0">
                <a:solidFill>
                  <a:srgbClr val="4472C4"/>
                </a:solidFill>
                <a:effectLst/>
                <a:latin typeface="IBM Plex Sans" panose="020B0503050203000203" pitchFamily="34" charset="0"/>
                <a:ea typeface="Times New Roman" panose="02020603050405020304" pitchFamily="18" charset="0"/>
              </a:rPr>
              <a:t> </a:t>
            </a:r>
            <a:r>
              <a:rPr lang="en-US" sz="2200" u="sng" dirty="0">
                <a:solidFill>
                  <a:srgbClr val="1155CC"/>
                </a:solidFill>
                <a:effectLst/>
                <a:latin typeface="IBM Plex Sans" panose="020B0503050203000203" pitchFamily="34" charset="0"/>
                <a:ea typeface="Times New Roman" panose="02020603050405020304" pitchFamily="18" charset="0"/>
                <a:hlinkClick r:id="rId6"/>
              </a:rPr>
              <a:t>https://explodingtopics.com/blog/women-in-tech</a:t>
            </a:r>
            <a:endParaRPr lang="en-US" sz="2200" u="sng" dirty="0">
              <a:solidFill>
                <a:srgbClr val="1155CC"/>
              </a:solidFill>
              <a:effectLst/>
              <a:latin typeface="IBM Plex Sans" panose="020B0503050203000203" pitchFamily="34" charset="0"/>
              <a:ea typeface="Times New Roman" panose="02020603050405020304" pitchFamily="18" charset="0"/>
            </a:endParaRPr>
          </a:p>
          <a:p>
            <a:r>
              <a:rPr lang="en-US" sz="2200" u="sng" dirty="0">
                <a:solidFill>
                  <a:srgbClr val="4472C4"/>
                </a:solidFill>
                <a:effectLst/>
                <a:latin typeface="IBM Plex Sans" panose="020B0503050203000203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7"/>
              </a:rPr>
              <a:t>https://www.qwase.org/post/the-story-of-airbags-why-women-were-more-at-risk-of-getting-injured-in-car-accidents</a:t>
            </a:r>
            <a:endParaRPr lang="en-US" sz="2200" u="sng" dirty="0">
              <a:solidFill>
                <a:srgbClr val="4472C4"/>
              </a:solidFill>
              <a:effectLst/>
              <a:latin typeface="IBM Plex Sans" panose="020B0503050203000203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n-US" sz="2200" dirty="0">
                <a:solidFill>
                  <a:srgbClr val="4472C4"/>
                </a:solidFill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https://www.forbes.com/sites/unicefusa/2022/08/18/unicef-10-things-keeping-girls-away-from-school/?sh=67d9ef527889</a:t>
            </a:r>
            <a:endParaRPr lang="en-US" sz="2200" dirty="0">
              <a:solidFill>
                <a:srgbClr val="4472C4"/>
              </a:solidFill>
              <a:effectLst/>
              <a:latin typeface="IBM Plex Sans" panose="020B050305020300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200" dirty="0">
                <a:solidFill>
                  <a:srgbClr val="4472C4"/>
                </a:solidFill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https://swhelper.org/2022/09/16/us-perception-of-the-gender-pay-gap-in-2021/</a:t>
            </a:r>
            <a:endParaRPr lang="en-US" sz="2200" dirty="0">
              <a:solidFill>
                <a:srgbClr val="4472C4"/>
              </a:solidFill>
              <a:effectLst/>
              <a:latin typeface="IBM Plex Sans" panose="020B050305020300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4472C4"/>
              </a:solidFill>
              <a:effectLst/>
              <a:latin typeface="IBM Plex Sans" panose="020B050305020300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rgbClr val="4472C4"/>
              </a:solidFill>
              <a:effectLst/>
              <a:latin typeface="IBM Plex Sans" panose="020B050305020300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800" dirty="0">
              <a:latin typeface="IBM Plex Sans" panose="020B0503050203000203" pitchFamily="34" charset="0"/>
            </a:endParaRPr>
          </a:p>
          <a:p>
            <a:endParaRPr lang="en-US" dirty="0">
              <a:latin typeface="IBM Plex Sans" panose="020B0503050203000203" pitchFamily="34" charset="0"/>
            </a:endParaRPr>
          </a:p>
          <a:p>
            <a:endParaRPr lang="en-US" dirty="0">
              <a:latin typeface="IBM Plex Sans" panose="020B0503050203000203" pitchFamily="34" charset="0"/>
            </a:endParaRPr>
          </a:p>
          <a:p>
            <a:endParaRPr lang="en-US" dirty="0">
              <a:latin typeface="IBM Plex Sans" panose="020B050305020300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636677-A4F0-607B-E46A-D2B89F49C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49" y="353527"/>
            <a:ext cx="9418359" cy="1325563"/>
          </a:xfrm>
        </p:spPr>
        <p:txBody>
          <a:bodyPr>
            <a:normAutofit/>
          </a:bodyPr>
          <a:lstStyle/>
          <a:p>
            <a:r>
              <a:rPr lang="en-US" sz="5000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2812613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577B2-A7E4-824A-BCB3-D6B6A82E4FB4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912496" y="4141591"/>
            <a:ext cx="6116493" cy="553208"/>
          </a:xfrm>
        </p:spPr>
        <p:txBody>
          <a:bodyPr/>
          <a:lstStyle/>
          <a:p>
            <a:r>
              <a:rPr lang="en-US" dirty="0"/>
              <a:t>Deepthi </a:t>
            </a:r>
            <a:r>
              <a:rPr lang="en-US" dirty="0" err="1"/>
              <a:t>Goguri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8DBFA4-A612-6C4E-AC3D-4A3DCC48698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912496" y="4694799"/>
            <a:ext cx="6116493" cy="553208"/>
          </a:xfrm>
        </p:spPr>
        <p:txBody>
          <a:bodyPr/>
          <a:lstStyle/>
          <a:p>
            <a:r>
              <a:rPr lang="en-US" dirty="0"/>
              <a:t>@dbanuggets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B714C9-C8B4-8940-8654-D6B116ED315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91319" y="6029716"/>
            <a:ext cx="6116493" cy="55320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https://www.linkedin.com/in/deepthigoguri/</a:t>
            </a:r>
          </a:p>
          <a:p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1F0E8807-0898-AB4D-12A6-E4967676A7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9100" y="4742803"/>
            <a:ext cx="457200" cy="457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0E9C1E0-7776-0CB9-65F3-089319CF4844}"/>
              </a:ext>
            </a:extLst>
          </p:cNvPr>
          <p:cNvSpPr txBox="1"/>
          <p:nvPr/>
        </p:nvSpPr>
        <p:spPr>
          <a:xfrm>
            <a:off x="912496" y="5260003"/>
            <a:ext cx="60953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IBM Plex Sans" panose="020B0503050203000203" pitchFamily="34" charset="0"/>
              </a:rPr>
              <a:t>https://dbanuggets.com/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E8500F3-A2FA-268D-F31C-15367A4F31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9894" y="5292391"/>
            <a:ext cx="457200" cy="4572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A9196188-159E-5119-7728-EFF8EEA0B2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9894" y="5863478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8281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0910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09D2E6-A8B0-593C-BBDE-3266D0CEC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700" y="2448878"/>
            <a:ext cx="10755339" cy="1325563"/>
          </a:xfrm>
        </p:spPr>
        <p:txBody>
          <a:bodyPr>
            <a:noAutofit/>
          </a:bodyPr>
          <a:lstStyle/>
          <a:p>
            <a:pPr algn="ctr"/>
            <a:r>
              <a:rPr lang="en-US" sz="5000" dirty="0"/>
              <a:t>Importance of perspective: </a:t>
            </a:r>
            <a:br>
              <a:rPr lang="en-US" sz="5000" dirty="0"/>
            </a:br>
            <a:r>
              <a:rPr lang="en-US" sz="5000" dirty="0"/>
              <a:t>It’s life or death </a:t>
            </a:r>
          </a:p>
        </p:txBody>
      </p:sp>
    </p:spTree>
    <p:extLst>
      <p:ext uri="{BB962C8B-B14F-4D97-AF65-F5344CB8AC3E}">
        <p14:creationId xmlns:p14="http://schemas.microsoft.com/office/powerpoint/2010/main" val="3514242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9703B2-FED8-DE48-FBE9-F2F8B8B18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588" y="1251799"/>
            <a:ext cx="10947633" cy="4783360"/>
          </a:xfrm>
        </p:spPr>
        <p:txBody>
          <a:bodyPr>
            <a:noAutofit/>
          </a:bodyPr>
          <a:lstStyle/>
          <a:p>
            <a:r>
              <a:rPr lang="en-US" sz="3000" dirty="0"/>
              <a:t>Designed by all male engineering team</a:t>
            </a:r>
          </a:p>
          <a:p>
            <a:r>
              <a:rPr lang="en-US" sz="3000" dirty="0"/>
              <a:t>Designed to standard height and weight of male</a:t>
            </a:r>
          </a:p>
          <a:p>
            <a:r>
              <a:rPr lang="en-US" sz="3000" dirty="0"/>
              <a:t>For 20 years, airbags were only tested on adult male dummies</a:t>
            </a:r>
          </a:p>
          <a:p>
            <a:r>
              <a:rPr lang="en-US" sz="3000" dirty="0"/>
              <a:t>Women and young kids were killed when the airbag was deployed initially</a:t>
            </a:r>
          </a:p>
          <a:p>
            <a:r>
              <a:rPr lang="en-US" sz="3000" dirty="0"/>
              <a:t>Not until 2008, did the NHTSA require airbags be tested on smaller test dummies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51A12E6-2EAF-DD99-1BC3-1AE629907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047" y="380476"/>
            <a:ext cx="11522365" cy="1325563"/>
          </a:xfrm>
        </p:spPr>
        <p:txBody>
          <a:bodyPr>
            <a:noAutofit/>
          </a:bodyPr>
          <a:lstStyle/>
          <a:p>
            <a:r>
              <a:rPr lang="en-US" sz="5000" dirty="0"/>
              <a:t>Air Bag Technology Engineering team</a:t>
            </a:r>
          </a:p>
        </p:txBody>
      </p:sp>
    </p:spTree>
    <p:extLst>
      <p:ext uri="{BB962C8B-B14F-4D97-AF65-F5344CB8AC3E}">
        <p14:creationId xmlns:p14="http://schemas.microsoft.com/office/powerpoint/2010/main" val="3904621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D50A9A-E9F8-F185-CAC3-E1BAD239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929" y="211901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believe you can make the change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7218AD-E85E-8AF3-4968-8A836A773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047" y="492942"/>
            <a:ext cx="10823796" cy="1325563"/>
          </a:xfrm>
        </p:spPr>
        <p:txBody>
          <a:bodyPr>
            <a:noAutofit/>
          </a:bodyPr>
          <a:lstStyle/>
          <a:p>
            <a:r>
              <a:rPr lang="en-US" sz="5000" dirty="0"/>
              <a:t>Why did you choose to be here?</a:t>
            </a:r>
          </a:p>
        </p:txBody>
      </p:sp>
    </p:spTree>
    <p:extLst>
      <p:ext uri="{BB962C8B-B14F-4D97-AF65-F5344CB8AC3E}">
        <p14:creationId xmlns:p14="http://schemas.microsoft.com/office/powerpoint/2010/main" val="3754400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D58679-15EC-7CD8-B77E-22A359089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479" y="2637339"/>
            <a:ext cx="10515600" cy="3462471"/>
          </a:xfrm>
        </p:spPr>
        <p:txBody>
          <a:bodyPr/>
          <a:lstStyle/>
          <a:p>
            <a:r>
              <a:rPr lang="en-US" dirty="0"/>
              <a:t>You’ll leave this session with a series of actionable steps that you can take to either improve your own career or to be an ally to those around you.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4CA46E-9881-9B29-939F-E02A3CB6A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000" dirty="0"/>
              <a:t>What value this session will provide?</a:t>
            </a:r>
          </a:p>
        </p:txBody>
      </p:sp>
    </p:spTree>
    <p:extLst>
      <p:ext uri="{BB962C8B-B14F-4D97-AF65-F5344CB8AC3E}">
        <p14:creationId xmlns:p14="http://schemas.microsoft.com/office/powerpoint/2010/main" val="1735779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DCF527F-76D2-3475-17C3-BBFA0A5B0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899" y="2723677"/>
            <a:ext cx="9418359" cy="1325563"/>
          </a:xfrm>
        </p:spPr>
        <p:txBody>
          <a:bodyPr>
            <a:normAutofit/>
          </a:bodyPr>
          <a:lstStyle/>
          <a:p>
            <a:r>
              <a:rPr lang="en-US" sz="5000" dirty="0"/>
              <a:t>Before beginning…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AE61D14-B0F1-08E4-9C5E-F498EA9F39A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571332"/>
      </p:ext>
    </p:extLst>
  </p:cSld>
  <p:clrMapOvr>
    <a:masterClrMapping/>
  </p:clrMapOvr>
</p:sld>
</file>

<file path=ppt/theme/theme1.xml><?xml version="1.0" encoding="utf-8"?>
<a:theme xmlns:a="http://schemas.openxmlformats.org/drawingml/2006/main" name="Redgate theme v2">
  <a:themeElements>
    <a:clrScheme name="Redgate PASS Summit">
      <a:dk1>
        <a:srgbClr val="222222"/>
      </a:dk1>
      <a:lt1>
        <a:srgbClr val="FFFFFF"/>
      </a:lt1>
      <a:dk2>
        <a:srgbClr val="CC0000"/>
      </a:dk2>
      <a:lt2>
        <a:srgbClr val="F2F2F2"/>
      </a:lt2>
      <a:accent1>
        <a:srgbClr val="CC0000"/>
      </a:accent1>
      <a:accent2>
        <a:srgbClr val="000000"/>
      </a:accent2>
      <a:accent3>
        <a:srgbClr val="767676"/>
      </a:accent3>
      <a:accent4>
        <a:srgbClr val="790000"/>
      </a:accent4>
      <a:accent5>
        <a:srgbClr val="1AAC1E"/>
      </a:accent5>
      <a:accent6>
        <a:srgbClr val="336DC1"/>
      </a:accent6>
      <a:hlink>
        <a:srgbClr val="336DC1"/>
      </a:hlink>
      <a:folHlink>
        <a:srgbClr val="2A5E9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b="0" i="0" dirty="0" err="1" smtClean="0">
            <a:latin typeface="IBM Plex Sans" panose="020B0503050203000203" pitchFamily="34" charset="77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edgate theme v2" id="{1734A0F3-C998-EF41-934D-51BF3B82E1A2}" vid="{D6099F4A-34CB-A94F-8B65-95F962FE41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37985</TotalTime>
  <Words>992</Words>
  <Application>Microsoft Office PowerPoint</Application>
  <PresentationFormat>Widescreen</PresentationFormat>
  <Paragraphs>158</Paragraphs>
  <Slides>46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6" baseType="lpstr">
      <vt:lpstr>Roboto Regular</vt:lpstr>
      <vt:lpstr>Arial</vt:lpstr>
      <vt:lpstr>Roboto Bold</vt:lpstr>
      <vt:lpstr>IBM Plex Sans SemiBold</vt:lpstr>
      <vt:lpstr>IBM Plex Sans</vt:lpstr>
      <vt:lpstr>Calibri Light</vt:lpstr>
      <vt:lpstr>Roboto</vt:lpstr>
      <vt:lpstr>Calibri</vt:lpstr>
      <vt:lpstr>IBM Plex Sans Medium</vt:lpstr>
      <vt:lpstr>Redgate theme v2</vt:lpstr>
      <vt:lpstr>Women in Tech: Becoming the Ally </vt:lpstr>
      <vt:lpstr>Deepthi</vt:lpstr>
      <vt:lpstr>“I am the only woman  in this Room”</vt:lpstr>
      <vt:lpstr>Women are 49.7% of the global population  Women are 46.6% of the workforce  Women are 26.2% of the tech workforce </vt:lpstr>
      <vt:lpstr>Importance of perspective:  It’s life or death </vt:lpstr>
      <vt:lpstr>Air Bag Technology Engineering team</vt:lpstr>
      <vt:lpstr>Why did you choose to be here?</vt:lpstr>
      <vt:lpstr>What value this session will provide?</vt:lpstr>
      <vt:lpstr>Before beginning…</vt:lpstr>
      <vt:lpstr>PowerPoint Presentation</vt:lpstr>
      <vt:lpstr>In many cultures…</vt:lpstr>
      <vt:lpstr>Making my choice:  When I finally decided to take Computer Technology as my Major…  </vt:lpstr>
      <vt:lpstr>Pharmacist NOT by Choice</vt:lpstr>
      <vt:lpstr>Stood up for myself and decided to do Masters in Computer Technology</vt:lpstr>
      <vt:lpstr>Graduated </vt:lpstr>
      <vt:lpstr>When I finally wanted to pursue my career as a DBA...</vt:lpstr>
      <vt:lpstr>PowerPoint Presentation</vt:lpstr>
      <vt:lpstr>How to increase this percentage?</vt:lpstr>
      <vt:lpstr>PowerPoint Presentation</vt:lpstr>
      <vt:lpstr>Many Reasons..</vt:lpstr>
      <vt:lpstr>Cultural Factors</vt:lpstr>
      <vt:lpstr>Cultural Factors</vt:lpstr>
      <vt:lpstr>Unconscious bias  </vt:lpstr>
      <vt:lpstr>PowerPoint Presentation</vt:lpstr>
      <vt:lpstr>When asked parents what career choice their kids may chose in the future</vt:lpstr>
      <vt:lpstr>Unconscious bias can affect Women </vt:lpstr>
      <vt:lpstr>Lack of Exposure </vt:lpstr>
      <vt:lpstr>Lack of Exposure</vt:lpstr>
      <vt:lpstr>Unequal pay </vt:lpstr>
      <vt:lpstr>Unequal pay </vt:lpstr>
      <vt:lpstr>PowerPoint Presentation</vt:lpstr>
      <vt:lpstr>Actionable Steps</vt:lpstr>
      <vt:lpstr>Toxic work environments </vt:lpstr>
      <vt:lpstr>PowerPoint Presentation</vt:lpstr>
      <vt:lpstr>Workplace Harassment:  Steps to Stop it</vt:lpstr>
      <vt:lpstr>PowerPoint Presentation</vt:lpstr>
      <vt:lpstr>Becoming the Ally</vt:lpstr>
      <vt:lpstr>Change begins with you…                              One step at a time</vt:lpstr>
      <vt:lpstr>Encourage the little girls in your life</vt:lpstr>
      <vt:lpstr>Enroll them in the coding classes</vt:lpstr>
      <vt:lpstr>Become the Ally</vt:lpstr>
      <vt:lpstr>Becoming the Ally</vt:lpstr>
      <vt:lpstr>Tips for Women</vt:lpstr>
      <vt:lpstr>Resources</vt:lpstr>
      <vt:lpstr>PowerPoint Presentation</vt:lpstr>
      <vt:lpstr>PowerPoint Presentation</vt:lpstr>
    </vt:vector>
  </TitlesOfParts>
  <Manager/>
  <Company>RedGate Software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Tom Russell</dc:creator>
  <cp:keywords/>
  <dc:description/>
  <cp:lastModifiedBy>Deepthi Reddy</cp:lastModifiedBy>
  <cp:revision>959</cp:revision>
  <cp:lastPrinted>2015-12-02T11:41:23Z</cp:lastPrinted>
  <dcterms:created xsi:type="dcterms:W3CDTF">2015-11-25T13:50:45Z</dcterms:created>
  <dcterms:modified xsi:type="dcterms:W3CDTF">2022-11-10T03:29:52Z</dcterms:modified>
  <cp:category/>
</cp:coreProperties>
</file>